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371" r:id="rId2"/>
    <p:sldId id="1062" r:id="rId3"/>
    <p:sldId id="1151" r:id="rId4"/>
    <p:sldId id="992" r:id="rId5"/>
    <p:sldId id="1010" r:id="rId6"/>
    <p:sldId id="1164" r:id="rId7"/>
    <p:sldId id="1162" r:id="rId8"/>
    <p:sldId id="1163" r:id="rId9"/>
    <p:sldId id="1160" r:id="rId10"/>
    <p:sldId id="1087" r:id="rId11"/>
    <p:sldId id="1172" r:id="rId12"/>
    <p:sldId id="1072" r:id="rId13"/>
    <p:sldId id="1073" r:id="rId14"/>
    <p:sldId id="1079" r:id="rId15"/>
    <p:sldId id="1074" r:id="rId16"/>
    <p:sldId id="1088" r:id="rId17"/>
    <p:sldId id="1048" r:id="rId18"/>
    <p:sldId id="1075" r:id="rId19"/>
    <p:sldId id="1133" r:id="rId20"/>
    <p:sldId id="1173" r:id="rId21"/>
    <p:sldId id="1077" r:id="rId22"/>
    <p:sldId id="1078" r:id="rId23"/>
    <p:sldId id="1076" r:id="rId24"/>
    <p:sldId id="1089" r:id="rId25"/>
    <p:sldId id="1080" r:id="rId26"/>
    <p:sldId id="1084" r:id="rId27"/>
    <p:sldId id="1082" r:id="rId28"/>
    <p:sldId id="1085" r:id="rId29"/>
    <p:sldId id="1086" r:id="rId30"/>
    <p:sldId id="1161" r:id="rId31"/>
    <p:sldId id="799" r:id="rId32"/>
    <p:sldId id="1090" r:id="rId33"/>
    <p:sldId id="1146" r:id="rId34"/>
    <p:sldId id="1091" r:id="rId35"/>
    <p:sldId id="1095" r:id="rId36"/>
    <p:sldId id="1096" r:id="rId37"/>
    <p:sldId id="1169" r:id="rId38"/>
    <p:sldId id="1098" r:id="rId39"/>
    <p:sldId id="1097" r:id="rId40"/>
    <p:sldId id="1099" r:id="rId41"/>
    <p:sldId id="1167" r:id="rId42"/>
    <p:sldId id="1170" r:id="rId43"/>
    <p:sldId id="1100" r:id="rId44"/>
    <p:sldId id="825" r:id="rId45"/>
    <p:sldId id="1029" r:id="rId46"/>
    <p:sldId id="1001" r:id="rId47"/>
    <p:sldId id="1032" r:id="rId48"/>
    <p:sldId id="1094" r:id="rId49"/>
    <p:sldId id="1145" r:id="rId50"/>
    <p:sldId id="1101" r:id="rId51"/>
    <p:sldId id="768" r:id="rId52"/>
    <p:sldId id="1103" r:id="rId53"/>
    <p:sldId id="1130" r:id="rId54"/>
    <p:sldId id="1122" r:id="rId55"/>
    <p:sldId id="1147" r:id="rId56"/>
    <p:sldId id="378" r:id="rId57"/>
    <p:sldId id="1134" r:id="rId58"/>
    <p:sldId id="1131" r:id="rId59"/>
    <p:sldId id="1104" r:id="rId60"/>
    <p:sldId id="1149" r:id="rId61"/>
    <p:sldId id="1136" r:id="rId62"/>
    <p:sldId id="1137" r:id="rId63"/>
    <p:sldId id="1174" r:id="rId64"/>
    <p:sldId id="1138" r:id="rId65"/>
    <p:sldId id="1139" r:id="rId66"/>
    <p:sldId id="1140" r:id="rId67"/>
    <p:sldId id="1141" r:id="rId68"/>
    <p:sldId id="1142" r:id="rId69"/>
    <p:sldId id="1143" r:id="rId70"/>
    <p:sldId id="1144" r:id="rId71"/>
    <p:sldId id="1159" r:id="rId72"/>
    <p:sldId id="1111" r:id="rId73"/>
    <p:sldId id="1107" r:id="rId74"/>
    <p:sldId id="1152" r:id="rId75"/>
    <p:sldId id="1153" r:id="rId76"/>
    <p:sldId id="1154" r:id="rId77"/>
    <p:sldId id="1109" r:id="rId78"/>
    <p:sldId id="1155" r:id="rId79"/>
    <p:sldId id="1071" r:id="rId80"/>
    <p:sldId id="1156" r:id="rId81"/>
    <p:sldId id="1108" r:id="rId82"/>
    <p:sldId id="1157" r:id="rId83"/>
    <p:sldId id="1158"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172"/>
            <p14:sldId id="1072"/>
            <p14:sldId id="1073"/>
            <p14:sldId id="1079"/>
            <p14:sldId id="1074"/>
            <p14:sldId id="1088"/>
            <p14:sldId id="1048"/>
            <p14:sldId id="1075"/>
            <p14:sldId id="1133"/>
            <p14:sldId id="1173"/>
            <p14:sldId id="1077"/>
            <p14:sldId id="1078"/>
            <p14:sldId id="1076"/>
            <p14:sldId id="1089"/>
            <p14:sldId id="1080"/>
            <p14:sldId id="1084"/>
            <p14:sldId id="1082"/>
            <p14:sldId id="1085"/>
            <p14:sldId id="1086"/>
            <p14:sldId id="1161"/>
            <p14:sldId id="799"/>
            <p14:sldId id="1090"/>
            <p14:sldId id="1146"/>
            <p14:sldId id="1091"/>
            <p14:sldId id="1095"/>
            <p14:sldId id="1096"/>
            <p14:sldId id="1169"/>
            <p14:sldId id="1098"/>
            <p14:sldId id="1097"/>
            <p14:sldId id="1099"/>
            <p14:sldId id="1167"/>
            <p14:sldId id="1170"/>
            <p14:sldId id="1100"/>
            <p14:sldId id="825"/>
            <p14:sldId id="1029"/>
            <p14:sldId id="1001"/>
            <p14:sldId id="1032"/>
            <p14:sldId id="1094"/>
            <p14:sldId id="1145"/>
            <p14:sldId id="1101"/>
            <p14:sldId id="768"/>
            <p14:sldId id="1103"/>
            <p14:sldId id="1130"/>
            <p14:sldId id="1122"/>
            <p14:sldId id="1147"/>
            <p14:sldId id="378"/>
            <p14:sldId id="1134"/>
            <p14:sldId id="1131"/>
            <p14:sldId id="1104"/>
            <p14:sldId id="1149"/>
            <p14:sldId id="1136"/>
            <p14:sldId id="1137"/>
            <p14:sldId id="1174"/>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F678"/>
    <a:srgbClr val="00FF99"/>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8568" autoAdjust="0"/>
  </p:normalViewPr>
  <p:slideViewPr>
    <p:cSldViewPr snapToGrid="0">
      <p:cViewPr varScale="1">
        <p:scale>
          <a:sx n="115" d="100"/>
          <a:sy n="115" d="100"/>
        </p:scale>
        <p:origin x="1092" y="108"/>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p:scale>
        <a:sx n="200" d="100"/>
        <a:sy n="200" d="100"/>
      </p:scale>
      <p:origin x="0" y="-223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 a stochastic task, each action must be tried many times to gain a reliable estimate of its expected reward.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dilemma is that neither exploration nor exploitation can be pursued exclusively without failing at the task. The agent must try a variety of actions and progressively favor those that appear to be best.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989359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80657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31</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pPr lvl="1"/>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𝐺</m:t>
                          </m:r>
                        </m:e>
                        <m:sub>
                          <m:r>
                            <a:rPr lang="en-US" sz="1200" i="1">
                              <a:latin typeface="Cambria Math" panose="02040503050406030204" pitchFamily="18" charset="0"/>
                            </a:rPr>
                            <m:t>𝑡</m:t>
                          </m:r>
                        </m:sub>
                      </m:sSub>
                      <m:r>
                        <a:rPr lang="en-US" sz="1200" i="1">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𝛾</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+2</m:t>
                          </m:r>
                        </m:sub>
                      </m:sSub>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i="1">
                              <a:latin typeface="Cambria Math" panose="02040503050406030204" pitchFamily="18" charset="0"/>
                            </a:rPr>
                            <m:t>𝛾</m:t>
                          </m:r>
                        </m:e>
                        <m:sup>
                          <m:r>
                            <a:rPr lang="en-US" sz="1200" b="0" i="1" smtClean="0">
                              <a:latin typeface="Cambria Math" panose="02040503050406030204" pitchFamily="18" charset="0"/>
                            </a:rPr>
                            <m:t>2</m:t>
                          </m:r>
                        </m:sup>
                      </m:sSup>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𝑡</m:t>
                          </m:r>
                          <m:r>
                            <a:rPr lang="en-US" sz="1200" i="1">
                              <a:latin typeface="Cambria Math" panose="02040503050406030204" pitchFamily="18" charset="0"/>
                            </a:rPr>
                            <m:t>+3</m:t>
                          </m:r>
                        </m:sub>
                      </m:sSub>
                      <m:r>
                        <a:rPr lang="en-US" sz="1200" b="0" i="1" smtClean="0">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𝛾</m:t>
                          </m:r>
                        </m:e>
                        <m:sup>
                          <m:r>
                            <a:rPr lang="en-US" sz="1200" b="0" i="1" smtClean="0">
                              <a:latin typeface="Cambria Math" panose="02040503050406030204" pitchFamily="18" charset="0"/>
                            </a:rPr>
                            <m:t>𝑇</m:t>
                          </m:r>
                          <m:r>
                            <a:rPr lang="en-US" sz="1200" b="0" i="1" smtClean="0">
                              <a:latin typeface="Cambria Math" panose="02040503050406030204" pitchFamily="18" charset="0"/>
                            </a:rPr>
                            <m:t>−1</m:t>
                          </m:r>
                        </m:sup>
                      </m:sSup>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b="0" i="1" smtClean="0">
                              <a:latin typeface="Cambria Math" panose="02040503050406030204" pitchFamily="18" charset="0"/>
                            </a:rPr>
                            <m:t>𝑇</m:t>
                          </m:r>
                        </m:sub>
                      </m:sSub>
                    </m:oMath>
                  </m:oMathPara>
                </a14:m>
                <a:endParaRPr lang="en-US" b="0"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r>
                  <a:rPr lang="en-US" dirty="0">
                    <a:solidFill>
                      <a:schemeClr val="tx1"/>
                    </a:solidFill>
                  </a:rPr>
                  <a:t>MC update equation: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dirty="0"/>
              </a:p>
              <a:p>
                <a:pPr lvl="1"/>
                <a:r>
                  <a:rPr lang="en-US" dirty="0">
                    <a:solidFill>
                      <a:schemeClr val="tx1"/>
                    </a:solidFill>
                  </a:rPr>
                  <a:t>TD update equation: </a:t>
                </a:r>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oMath>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more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constant, or be typically reduced gradually until convergence.</a:t>
                </a:r>
                <a:endParaRPr lang="en-SE" dirty="0"/>
              </a:p>
            </p:txBody>
          </p:sp>
        </mc:Choice>
        <mc:Fallback xmlns="">
          <p:sp>
            <p:nvSpPr>
              <p:cNvPr id="3" name="Notes Placeholder 2"/>
              <p:cNvSpPr>
                <a:spLocks noGrp="1"/>
              </p:cNvSpPr>
              <p:nvPr>
                <p:ph type="body" idx="1"/>
              </p:nvPr>
            </p:nvSpPr>
            <p:spPr/>
            <p:txBody>
              <a:bodyPr/>
              <a:lstStyle/>
              <a:p>
                <a:r>
                  <a:rPr lang="en-US" dirty="0"/>
                  <a:t>For every-visit MC, instead of keeping all the sampled returns in a list, we can incrementally update </a:t>
                </a:r>
                <a:r>
                  <a:rPr lang="en-US" b="0" i="0">
                    <a:latin typeface="Cambria Math" panose="02040503050406030204" pitchFamily="18" charset="0"/>
                  </a:rPr>
                  <a:t>𝑣_𝜋 (𝑠)</a:t>
                </a:r>
                <a:r>
                  <a:rPr lang="en-US" dirty="0"/>
                  <a:t> as a moving average with learning rate (step size) </a:t>
                </a:r>
                <a:r>
                  <a:rPr lang="en-US" i="0">
                    <a:latin typeface="Cambria Math" panose="02040503050406030204" pitchFamily="18" charset="0"/>
                  </a:rPr>
                  <a:t>𝛼</a:t>
                </a:r>
                <a:r>
                  <a:rPr lang="en-US" dirty="0"/>
                  <a:t> (more recent visits are given more weight): </a:t>
                </a:r>
                <a:r>
                  <a:rPr lang="en-US" b="0" i="0">
                    <a:latin typeface="Cambria Math" panose="02040503050406030204" pitchFamily="18" charset="0"/>
                  </a:rPr>
                  <a:t>𝑉(𝑆_𝑡 )</a:t>
                </a:r>
                <a:r>
                  <a:rPr lang="en-US" i="0">
                    <a:latin typeface="Cambria Math" panose="02040503050406030204" pitchFamily="18" charset="0"/>
                  </a:rPr>
                  <a:t>←𝑉(𝑆_𝑡 )</a:t>
                </a:r>
                <a:r>
                  <a:rPr lang="en-US" b="0" i="0">
                    <a:latin typeface="Cambria Math" panose="02040503050406030204" pitchFamily="18" charset="0"/>
                  </a:rPr>
                  <a:t>+𝛼[𝐺_𝑡−𝑉(𝑆_𝑡)]</a:t>
                </a:r>
                <a:r>
                  <a:rPr lang="en-US" dirty="0"/>
                  <a:t>, where </a:t>
                </a:r>
                <a:r>
                  <a:rPr lang="en-US" i="0">
                    <a:latin typeface="Cambria Math" panose="02040503050406030204" pitchFamily="18" charset="0"/>
                  </a:rPr>
                  <a:t>𝛼</a:t>
                </a:r>
                <a:r>
                  <a:rPr lang="en-US" dirty="0"/>
                  <a:t> can be constant, or be typically reduced gradually until convergence.</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479748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14:m>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𝐸</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i="1">
                                <a:latin typeface="Cambria Math" panose="02040503050406030204" pitchFamily="18" charset="0"/>
                              </a:rPr>
                              <m:t>𝐸</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i="1">
                            <a:latin typeface="Cambria Math" panose="02040503050406030204" pitchFamily="18" charset="0"/>
                          </a:rPr>
                          <m:t>1−.5</m:t>
                        </m:r>
                      </m:e>
                    </m:d>
                    <m:r>
                      <a:rPr lang="en-US" sz="3200" i="1">
                        <a:latin typeface="Cambria Math" panose="02040503050406030204" pitchFamily="18" charset="0"/>
                      </a:rPr>
                      <m:t>=0.75</m:t>
                    </m:r>
                  </m:oMath>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r>
                            <a:rPr lang="en-US" sz="3200" b="0" i="1" smtClean="0">
                              <a:latin typeface="Cambria Math" panose="02040503050406030204" pitchFamily="18" charset="0"/>
                            </a:rPr>
                            <m:t>(</m:t>
                          </m:r>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m:t>
                      </m:r>
                      <m:r>
                        <a:rPr lang="en-US" sz="3200" b="0" i="1" smtClean="0">
                          <a:latin typeface="Cambria Math" panose="02040503050406030204" pitchFamily="18" charset="0"/>
                        </a:rPr>
                        <m:t>75</m:t>
                      </m:r>
                    </m:oMath>
                  </m:oMathPara>
                </a14:m>
                <a:endParaRPr lang="en-US" sz="3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𝐺</m:t>
                      </m:r>
                      <m:d>
                        <m:dPr>
                          <m:ctrlPr>
                            <a:rPr lang="en-US" sz="3200" i="1">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=0+1⋅1=1,  </m:t>
                      </m:r>
                      <m:r>
                        <a:rPr lang="en-US" sz="3200" b="0" i="1" smtClean="0">
                          <a:latin typeface="Cambria Math" panose="02040503050406030204" pitchFamily="18" charset="0"/>
                        </a:rPr>
                        <m:t>𝑉</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r>
                        <a:rPr lang="en-US" sz="3200" i="1">
                          <a:latin typeface="Cambria Math" panose="02040503050406030204" pitchFamily="18" charset="0"/>
                        </a:rPr>
                        <m:t>+</m:t>
                      </m:r>
                      <m:r>
                        <a:rPr lang="en-US" sz="3200" i="1">
                          <a:latin typeface="Cambria Math" panose="02040503050406030204" pitchFamily="18" charset="0"/>
                        </a:rPr>
                        <m:t>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𝐺</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𝐶</m:t>
                              </m:r>
                            </m:e>
                          </m:d>
                          <m:r>
                            <a:rPr lang="en-US" sz="3200" b="0" i="1" smtClean="0">
                              <a:latin typeface="Cambria Math" panose="02040503050406030204" pitchFamily="18" charset="0"/>
                            </a:rPr>
                            <m:t>−</m:t>
                          </m:r>
                          <m:r>
                            <a:rPr lang="en-US" sz="3200" i="1">
                              <a:latin typeface="Cambria Math" panose="02040503050406030204" pitchFamily="18" charset="0"/>
                            </a:rPr>
                            <m:t>𝑉</m:t>
                          </m:r>
                          <m:d>
                            <m:dPr>
                              <m:ctrlPr>
                                <a:rPr lang="en-US" sz="3200" i="1">
                                  <a:latin typeface="Cambria Math" panose="02040503050406030204" pitchFamily="18" charset="0"/>
                                </a:rPr>
                              </m:ctrlPr>
                            </m:dPr>
                            <m:e>
                              <m:r>
                                <a:rPr lang="en-US" sz="3200" b="0" i="1" smtClean="0">
                                  <a:latin typeface="Cambria Math" panose="02040503050406030204" pitchFamily="18" charset="0"/>
                                </a:rPr>
                                <m:t>𝐶</m:t>
                              </m:r>
                            </m:e>
                          </m:d>
                        </m:e>
                      </m:d>
                      <m:r>
                        <a:rPr lang="en-US" sz="3200" i="1">
                          <a:latin typeface="Cambria Math" panose="02040503050406030204" pitchFamily="18" charset="0"/>
                        </a:rPr>
                        <m:t>=</m:t>
                      </m:r>
                      <m:r>
                        <a:rPr lang="en-US" sz="3200" b="0" i="1" smtClean="0">
                          <a:latin typeface="Cambria Math" panose="02040503050406030204" pitchFamily="18" charset="0"/>
                        </a:rPr>
                        <m:t>.5+</m:t>
                      </m:r>
                      <m:r>
                        <a:rPr lang="en-US" sz="3200" i="1">
                          <a:latin typeface="Cambria Math" panose="02040503050406030204" pitchFamily="18" charset="0"/>
                        </a:rPr>
                        <m:t>.5</m:t>
                      </m:r>
                      <m:d>
                        <m:dPr>
                          <m:ctrlPr>
                            <a:rPr lang="en-US" sz="3200" i="1">
                              <a:latin typeface="Cambria Math" panose="02040503050406030204" pitchFamily="18" charset="0"/>
                            </a:rPr>
                          </m:ctrlPr>
                        </m:dPr>
                        <m:e>
                          <m:r>
                            <a:rPr lang="en-US" sz="3200" b="0" i="1" smtClean="0">
                              <a:latin typeface="Cambria Math" panose="02040503050406030204" pitchFamily="18" charset="0"/>
                            </a:rPr>
                            <m:t>1</m:t>
                          </m:r>
                          <m:r>
                            <a:rPr lang="en-US" sz="3200" i="1">
                              <a:latin typeface="Cambria Math" panose="02040503050406030204" pitchFamily="18" charset="0"/>
                            </a:rPr>
                            <m:t>−.5</m:t>
                          </m:r>
                        </m:e>
                      </m:d>
                      <m:r>
                        <a:rPr lang="en-US" sz="3200" i="1">
                          <a:latin typeface="Cambria Math" panose="02040503050406030204" pitchFamily="18" charset="0"/>
                        </a:rPr>
                        <m:t>=0.75</m:t>
                      </m:r>
                    </m:oMath>
                  </m:oMathPara>
                </a14:m>
                <a:endParaRPr lang="en-US" sz="3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endParaRPr lang="en-US" sz="2800" dirty="0"/>
              </a:p>
              <a:p>
                <a:r>
                  <a:rPr lang="en-US" sz="2800" dirty="0"/>
                  <a:t>TD:</a:t>
                </a:r>
              </a:p>
              <a:p>
                <a:pPr lvl="1"/>
                <a:r>
                  <a:rPr lang="en-US" dirty="0"/>
                  <a:t>MC:</a:t>
                </a:r>
                <a:r>
                  <a:rPr lang="en-US" sz="3200" i="0">
                    <a:latin typeface="Cambria Math" panose="02040503050406030204" pitchFamily="18" charset="0"/>
                  </a:rPr>
                  <a:t>𝐺(𝐸)</a:t>
                </a:r>
                <a:r>
                  <a:rPr lang="en-US" sz="3200" b="0" i="0">
                    <a:latin typeface="Cambria Math" panose="02040503050406030204" pitchFamily="18" charset="0"/>
                  </a:rPr>
                  <a:t>=𝑅_3=1, 𝑉(𝐸)←</a:t>
                </a:r>
                <a:r>
                  <a:rPr lang="en-US" sz="3200" i="0">
                    <a:latin typeface="Cambria Math" panose="02040503050406030204" pitchFamily="18" charset="0"/>
                  </a:rPr>
                  <a:t>𝑉(𝐸)+𝛼[𝐺</a:t>
                </a:r>
                <a:r>
                  <a:rPr lang="en-US" sz="3200" b="0" i="0">
                    <a:latin typeface="Cambria Math" panose="02040503050406030204" pitchFamily="18" charset="0"/>
                  </a:rPr>
                  <a:t>(𝐸)−</a:t>
                </a:r>
                <a:r>
                  <a:rPr lang="en-US" sz="3200" i="0">
                    <a:latin typeface="Cambria Math" panose="02040503050406030204" pitchFamily="18" charset="0"/>
                  </a:rPr>
                  <a:t>𝑉(𝐸)]=</a:t>
                </a:r>
                <a:r>
                  <a:rPr lang="en-US" sz="3200" b="0" i="0">
                    <a:latin typeface="Cambria Math" panose="02040503050406030204" pitchFamily="18" charset="0"/>
                  </a:rPr>
                  <a:t>.5+</a:t>
                </a:r>
                <a:r>
                  <a:rPr lang="en-US" sz="3200" i="0">
                    <a:latin typeface="Cambria Math" panose="02040503050406030204" pitchFamily="18" charset="0"/>
                  </a:rPr>
                  <a:t>.5(1−.5)=0.75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𝐷)=𝑅_2+𝛾𝐺</a:t>
                </a:r>
                <a:r>
                  <a:rPr lang="en-US" sz="3200" i="0">
                    <a:latin typeface="Cambria Math" panose="02040503050406030204" pitchFamily="18" charset="0"/>
                  </a:rPr>
                  <a:t>(</a:t>
                </a:r>
                <a:r>
                  <a:rPr lang="en-US" sz="3200" b="0" i="0">
                    <a:latin typeface="Cambria Math" panose="02040503050406030204" pitchFamily="18" charset="0"/>
                  </a:rPr>
                  <a:t>𝐸)=0+1⋅1=1,  𝑉(𝐷)←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+𝛼[𝐺</a:t>
                </a:r>
                <a:r>
                  <a:rPr lang="en-US" sz="3200" b="0" i="0">
                    <a:latin typeface="Cambria Math" panose="02040503050406030204" pitchFamily="18" charset="0"/>
                  </a:rPr>
                  <a:t>(𝐷)−</a:t>
                </a:r>
                <a:r>
                  <a:rPr lang="en-US" sz="3200" i="0">
                    <a:latin typeface="Cambria Math" panose="02040503050406030204" pitchFamily="18" charset="0"/>
                  </a:rPr>
                  <a:t>𝑉(</a:t>
                </a:r>
                <a:r>
                  <a:rPr lang="en-US" sz="3200" b="0" i="0">
                    <a:latin typeface="Cambria Math" panose="02040503050406030204" pitchFamily="18" charset="0"/>
                  </a:rPr>
                  <a:t>𝐷)]</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a:t>
                </a:r>
                <a:r>
                  <a:rPr lang="en-US" sz="3200" b="0" i="0">
                    <a:latin typeface="Cambria Math" panose="02040503050406030204" pitchFamily="18" charset="0"/>
                  </a:rPr>
                  <a:t>75</a:t>
                </a:r>
                <a:endParaRPr lang="en-US" sz="3200" i="1" dirty="0">
                  <a:latin typeface="Cambria Math" panose="02040503050406030204" pitchFamily="18" charset="0"/>
                </a:endParaRPr>
              </a:p>
              <a:p>
                <a:pPr lvl="1"/>
                <a:r>
                  <a:rPr lang="en-US" sz="3200" i="0">
                    <a:latin typeface="Cambria Math" panose="02040503050406030204" pitchFamily="18" charset="0"/>
                  </a:rPr>
                  <a:t>𝐺(</a:t>
                </a:r>
                <a:r>
                  <a:rPr lang="en-US" sz="3200" b="0" i="0">
                    <a:latin typeface="Cambria Math" panose="02040503050406030204" pitchFamily="18" charset="0"/>
                  </a:rPr>
                  <a:t>𝐶)=𝑅_1+𝛾𝐺</a:t>
                </a:r>
                <a:r>
                  <a:rPr lang="en-US" sz="3200" i="0">
                    <a:latin typeface="Cambria Math" panose="02040503050406030204" pitchFamily="18" charset="0"/>
                  </a:rPr>
                  <a:t>(</a:t>
                </a:r>
                <a:r>
                  <a:rPr lang="en-US" sz="3200" b="0" i="0">
                    <a:latin typeface="Cambria Math" panose="02040503050406030204" pitchFamily="18" charset="0"/>
                  </a:rPr>
                  <a:t>𝐷)=0+1⋅1=1,  𝑉(𝐶)←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+𝛼[𝐺</a:t>
                </a:r>
                <a:r>
                  <a:rPr lang="en-US" sz="3200" b="0" i="0">
                    <a:latin typeface="Cambria Math" panose="02040503050406030204" pitchFamily="18" charset="0"/>
                  </a:rPr>
                  <a:t>(𝐶)−</a:t>
                </a:r>
                <a:r>
                  <a:rPr lang="en-US" sz="3200" i="0">
                    <a:latin typeface="Cambria Math" panose="02040503050406030204" pitchFamily="18" charset="0"/>
                  </a:rPr>
                  <a:t>𝑉(</a:t>
                </a:r>
                <a:r>
                  <a:rPr lang="en-US" sz="3200" b="0" i="0">
                    <a:latin typeface="Cambria Math" panose="02040503050406030204" pitchFamily="18" charset="0"/>
                  </a:rPr>
                  <a:t>𝐶)]</a:t>
                </a:r>
                <a:r>
                  <a:rPr lang="en-US" sz="3200" i="0">
                    <a:latin typeface="Cambria Math" panose="02040503050406030204" pitchFamily="18" charset="0"/>
                  </a:rPr>
                  <a:t>=</a:t>
                </a:r>
                <a:r>
                  <a:rPr lang="en-US" sz="3200" b="0" i="0">
                    <a:latin typeface="Cambria Math" panose="02040503050406030204" pitchFamily="18" charset="0"/>
                  </a:rPr>
                  <a:t>.5+</a:t>
                </a:r>
                <a:r>
                  <a:rPr lang="en-US" sz="3200" i="0">
                    <a:latin typeface="Cambria Math" panose="02040503050406030204" pitchFamily="18" charset="0"/>
                  </a:rPr>
                  <a:t>.5(</a:t>
                </a:r>
                <a:r>
                  <a:rPr lang="en-US" sz="3200" b="0" i="0">
                    <a:latin typeface="Cambria Math" panose="02040503050406030204" pitchFamily="18" charset="0"/>
                  </a:rPr>
                  <a:t>1</a:t>
                </a:r>
                <a:r>
                  <a:rPr lang="en-US" sz="3200" i="0">
                    <a:latin typeface="Cambria Math" panose="02040503050406030204" pitchFamily="18" charset="0"/>
                  </a:rPr>
                  <a:t>−.5)=0.75</a:t>
                </a:r>
                <a:endParaRPr lang="en-US" sz="3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139367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44</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Expected </a:t>
                </a:r>
                <a:r>
                  <a:rPr lang="en-US" dirty="0" err="1">
                    <a:solidFill>
                      <a:schemeClr val="tx1"/>
                    </a:solidFill>
                  </a:rPr>
                  <a:t>Sarsa</a:t>
                </a:r>
                <a:r>
                  <a:rPr lang="en-US" dirty="0">
                    <a:solidFill>
                      <a:schemeClr val="tx1"/>
                    </a:solidFill>
                  </a:rPr>
                  <a:t> subsumes and generalizes QL. 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endParaRPr lang="en-US" dirty="0"/>
              </a:p>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c.f.</a:t>
            </a:r>
            <a:r>
              <a:rPr lang="zh-CN" altLang="en-US" dirty="0"/>
              <a:t> </a:t>
            </a:r>
            <a:r>
              <a:rPr lang="en-US" dirty="0"/>
              <a:t>learning uses real experience generated by the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a:t>
                </a:r>
                <a:r>
                  <a:rPr lang="en-US" sz="1800" b="0" i="0" u="none" strike="noStrike" baseline="0" dirty="0">
                    <a:latin typeface="CMR10"/>
                  </a:rPr>
                  <a:t>the on-policy</a:t>
                </a:r>
              </a:p>
              <a:p>
                <a:pPr algn="l"/>
                <a:r>
                  <a:rPr lang="en-US" sz="1800" b="0" i="0" u="none" strike="noStrike" baseline="0" dirty="0">
                    <a:latin typeface="CMR10"/>
                  </a:rPr>
                  <a:t>distribution under </a:t>
                </a:r>
                <a:r>
                  <a:rPr lang="en-US" sz="1800" b="0" i="0" u="none" strike="noStrike" baseline="0" dirty="0">
                    <a:latin typeface="CMMI10"/>
                  </a:rPr>
                  <a:t>⇡ </a:t>
                </a:r>
                <a:r>
                  <a:rPr lang="en-US" sz="1800" b="0" i="0" u="none" strike="noStrike" baseline="0" dirty="0">
                    <a:latin typeface="CMR10"/>
                  </a:rPr>
                  <a:t>(see</a:t>
                </a:r>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74</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p>
              <a:p>
                <a:r>
                  <a:rPr lang="en-US" dirty="0"/>
                  <a:t>Because we have a single weight,  </a:t>
                </a:r>
                <a14:m>
                  <m:oMath xmlns:m="http://schemas.openxmlformats.org/officeDocument/2006/math">
                    <m:r>
                      <a:rPr lang="en-US" b="0" i="1" smtClean="0">
                        <a:latin typeface="Cambria Math" panose="02040503050406030204" pitchFamily="18" charset="0"/>
                      </a:rPr>
                      <m:t>,</m:t>
                    </m:r>
                    <m:r>
                      <m:rPr>
                        <m:sty m:val="p"/>
                      </m:rPr>
                      <a:rPr lang="en-US">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rPr>
                                      <m:t>𝒘</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dirty="0"/>
              </a:p>
              <a:p>
                <a:r>
                  <a:rPr lang="en-US" dirty="0"/>
                  <a:t>this means our gradient is just a scalar derivative.</a:t>
                </a:r>
                <a:endParaRPr lang="en-SE" dirty="0"/>
              </a:p>
            </p:txBody>
          </p:sp>
        </mc:Choice>
        <mc:Fallback xmlns="">
          <p:sp>
            <p:nvSpPr>
              <p:cNvPr id="3" name="Notes Placeholder 2"/>
              <p:cNvSpPr>
                <a:spLocks noGrp="1"/>
              </p:cNvSpPr>
              <p:nvPr>
                <p:ph type="body" idx="1"/>
              </p:nvPr>
            </p:nvSpPr>
            <p:spPr/>
            <p:txBody>
              <a:bodyPr/>
              <a:lstStyle/>
              <a:p>
                <a:r>
                  <a:rPr lang="en-US" dirty="0"/>
                  <a:t> </a:t>
                </a:r>
              </a:p>
              <a:p>
                <a:r>
                  <a:rPr lang="en-US" dirty="0"/>
                  <a:t>Because we have a single weight,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i="0">
                    <a:latin typeface="Cambria Math" panose="02040503050406030204" pitchFamily="18" charset="0"/>
                  </a:rPr>
                  <a:t>(</a:t>
                </a:r>
                <a:r>
                  <a:rPr lang="en-US" b="1" i="0">
                    <a:latin typeface="Cambria Math" panose="02040503050406030204" pitchFamily="18" charset="0"/>
                  </a:rPr>
                  <a:t>𝒘)</a:t>
                </a:r>
                <a:r>
                  <a:rPr lang="en-US" b="0" i="0">
                    <a:latin typeface="Cambria Math" panose="02040503050406030204" pitchFamily="18" charset="0"/>
                  </a:rPr>
                  <a:t>=(</a:t>
                </a:r>
                <a:r>
                  <a:rPr lang="en-US" i="0">
                    <a:latin typeface="Cambria Math" panose="02040503050406030204" pitchFamily="18" charset="0"/>
                  </a:rPr>
                  <a:t>𝜕𝐽(</a:t>
                </a:r>
                <a:r>
                  <a:rPr lang="en-US" b="1" i="0">
                    <a:latin typeface="Cambria Math" panose="02040503050406030204" pitchFamily="18" charset="0"/>
                  </a:rPr>
                  <a:t>𝒘)/(</a:t>
                </a:r>
                <a:r>
                  <a:rPr lang="en-US" i="0">
                    <a:latin typeface="Cambria Math" panose="02040503050406030204" pitchFamily="18" charset="0"/>
                  </a:rPr>
                  <a:t>𝜕</a:t>
                </a:r>
                <a:r>
                  <a:rPr lang="en-US" b="0" i="0">
                    <a:latin typeface="Cambria Math" panose="02040503050406030204" pitchFamily="18" charset="0"/>
                  </a:rPr>
                  <a:t>𝑤_</a:t>
                </a:r>
                <a:r>
                  <a:rPr lang="en-US" i="0">
                    <a:latin typeface="Cambria Math" panose="02040503050406030204" pitchFamily="18" charset="0"/>
                  </a:rPr>
                  <a:t>1 )</a:t>
                </a:r>
                <a:r>
                  <a:rPr lang="en-US" b="0" i="0">
                    <a:latin typeface="Cambria Math" panose="02040503050406030204" pitchFamily="18" charset="0"/>
                  </a:rPr>
                  <a:t>,</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2 ),…,</a:t>
                </a:r>
                <a:r>
                  <a:rPr lang="en-US" i="0">
                    <a:latin typeface="Cambria Math" panose="02040503050406030204" pitchFamily="18" charset="0"/>
                  </a:rPr>
                  <a:t>𝜕</a:t>
                </a:r>
                <a:r>
                  <a:rPr lang="en-US" b="0" i="0">
                    <a:latin typeface="Cambria Math" panose="02040503050406030204" pitchFamily="18" charset="0"/>
                  </a:rPr>
                  <a:t>𝐿(</a:t>
                </a:r>
                <a:r>
                  <a:rPr lang="en-US" b="1" i="0">
                    <a:latin typeface="Cambria Math" panose="02040503050406030204" pitchFamily="18" charset="0"/>
                  </a:rPr>
                  <a:t>𝒘)/(</a:t>
                </a:r>
                <a:r>
                  <a:rPr lang="en-US" i="0">
                    <a:latin typeface="Cambria Math" panose="02040503050406030204" pitchFamily="18" charset="0"/>
                  </a:rPr>
                  <a:t>𝜕𝑤_</a:t>
                </a:r>
                <a:r>
                  <a:rPr lang="en-US" b="0" i="0">
                    <a:latin typeface="Cambria Math" panose="02040503050406030204" pitchFamily="18" charset="0"/>
                  </a:rPr>
                  <a:t>𝑛 ))^𝑇</a:t>
                </a:r>
                <a:endParaRPr lang="en-US" dirty="0"/>
              </a:p>
              <a:p>
                <a:r>
                  <a:rPr lang="en-US" dirty="0"/>
                  <a:t>this means our gradient is just a scalar derivative.</a:t>
                </a:r>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75</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76</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 (</a:t>
                </a:r>
                <a14:m>
                  <m:oMath xmlns:m="http://schemas.openxmlformats.org/officeDocument/2006/math">
                    <m:r>
                      <a:rPr lang="en-US" b="1" i="1" dirty="0">
                        <a:latin typeface="Cambria Math" panose="02040503050406030204" pitchFamily="18" charset="0"/>
                      </a:rPr>
                      <m:t>𝒘</m:t>
                    </m:r>
                  </m:oMath>
                </a14:m>
                <a:r>
                  <a:rPr lang="en-US" dirty="0"/>
                  <a:t> is a set of weights)</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80</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83</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r>
                  <a:rPr lang="en-US" dirty="0">
                    <a:sym typeface="Symbol" pitchFamily="18" charset="2"/>
                  </a:rPr>
                  <a:t>State </a:t>
                </a:r>
                <a:r>
                  <a:rPr lang="en-US" dirty="0"/>
                  <a:t>Value </a:t>
                </a:r>
                <a:r>
                  <a:rPr lang="en-US" altLang="zh-CN" dirty="0"/>
                  <a:t>F</a:t>
                </a:r>
                <a:r>
                  <a:rPr lang="en-US" dirty="0"/>
                  <a:t>unction update (incremental):</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14:m>
                  <m:oMath xmlns:m="http://schemas.openxmlformats.org/officeDocument/2006/math">
                    <m:r>
                      <a:rPr lang="en-US" sz="1200" b="0" i="1" dirty="0" smtClean="0">
                        <a:latin typeface="Cambria Math" panose="02040503050406030204" pitchFamily="18" charset="0"/>
                      </a:rPr>
                      <m:t>𝑉</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sSub>
                      <m:sSubPr>
                        <m:ctrlPr>
                          <a:rPr lang="en-US" sz="1200" i="1" dirty="0">
                            <a:latin typeface="Cambria Math" panose="02040503050406030204" pitchFamily="18" charset="0"/>
                          </a:rPr>
                        </m:ctrlPr>
                      </m:sSubPr>
                      <m:e>
                        <m:r>
                          <a:rPr lang="en-US" sz="1200" i="1" dirty="0">
                            <a:latin typeface="Cambria Math" panose="02040503050406030204" pitchFamily="18" charset="0"/>
                          </a:rPr>
                          <m:t>←</m:t>
                        </m:r>
                      </m:e>
                      <m:sub>
                        <m:r>
                          <a:rPr lang="en-US" sz="1200" i="1" dirty="0">
                            <a:latin typeface="Cambria Math" panose="02040503050406030204" pitchFamily="18" charset="0"/>
                          </a:rPr>
                          <m:t>𝛼</m:t>
                        </m:r>
                      </m:sub>
                    </m:sSub>
                    <m:r>
                      <a:rPr lang="en-US" sz="1200" b="0" i="1" dirty="0" smtClean="0">
                        <a:latin typeface="Cambria Math" panose="02040503050406030204" pitchFamily="18" charset="0"/>
                      </a:rPr>
                      <m:t>𝑅𝑒𝑡𝑢𝑟𝑛𝑠</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𝑆</m:t>
                        </m:r>
                      </m:e>
                      <m:sub>
                        <m:r>
                          <a:rPr lang="en-US" sz="1200" b="0" i="1" dirty="0" smtClean="0">
                            <a:latin typeface="Cambria Math" panose="02040503050406030204" pitchFamily="18" charset="0"/>
                          </a:rPr>
                          <m:t>𝑡</m:t>
                        </m:r>
                      </m:sub>
                    </m:sSub>
                    <m:r>
                      <a:rPr lang="en-US" sz="1200" b="0" i="1" dirty="0" smtClean="0">
                        <a:latin typeface="Cambria Math" panose="02040503050406030204" pitchFamily="18" charset="0"/>
                      </a:rPr>
                      <m:t>)</m:t>
                    </m:r>
                  </m:oMath>
                </a14:m>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endParaRPr lang="en-SE" dirty="0"/>
              </a:p>
            </p:txBody>
          </p:sp>
        </mc:Choice>
        <mc:Fallback xmlns="">
          <p:sp>
            <p:nvSpPr>
              <p:cNvPr id="3" name="Notes Placeholder 2"/>
              <p:cNvSpPr>
                <a:spLocks noGrp="1"/>
              </p:cNvSpPr>
              <p:nvPr>
                <p:ph type="body" idx="1"/>
              </p:nvPr>
            </p:nvSpPr>
            <p:spPr/>
            <p:txBody>
              <a:bodyPr/>
              <a:lstStyle/>
              <a:p>
                <a:pPr lvl="1"/>
                <a:r>
                  <a:rPr lang="en-US" dirty="0"/>
                  <a:t>First-visit MC method estimates v⇡(s) as the average of the returns following</a:t>
                </a:r>
              </a:p>
              <a:p>
                <a:pPr lvl="1"/>
                <a:r>
                  <a:rPr lang="en-US" dirty="0"/>
                  <a:t>first visits to s, whereas the every-visit MC method averages the returns following all</a:t>
                </a:r>
              </a:p>
              <a:p>
                <a:pPr lvl="1"/>
                <a:r>
                  <a:rPr lang="en-US" dirty="0"/>
                  <a:t>visits to 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t>Can compute running avg w. incremental update </a:t>
                </a:r>
                <a:r>
                  <a:rPr lang="en-US" sz="1200" b="0" i="0" dirty="0">
                    <a:latin typeface="Cambria Math" panose="02040503050406030204" pitchFamily="18" charset="0"/>
                  </a:rPr>
                  <a:t>𝑉(𝑆_𝑡)</a:t>
                </a:r>
                <a:r>
                  <a:rPr lang="en-US" sz="1200" i="0" dirty="0">
                    <a:latin typeface="Cambria Math" panose="02040503050406030204" pitchFamily="18" charset="0"/>
                  </a:rPr>
                  <a:t>←_𝛼</a:t>
                </a:r>
                <a:r>
                  <a:rPr lang="en-US" sz="1200" b="0" i="0" dirty="0">
                    <a:latin typeface="Cambria Math" panose="02040503050406030204" pitchFamily="18" charset="0"/>
                  </a:rPr>
                  <a:t> 𝑅𝑒𝑡𝑢𝑟𝑛𝑠(𝑆_𝑡)</a:t>
                </a:r>
                <a:endParaRPr kumimoji="0" lang="en-SE" sz="1200" b="0" i="0" u="none" strike="noStrike" cap="none" normalizeH="0" baseline="0" dirty="0">
                  <a:ln>
                    <a:noFill/>
                  </a:ln>
                  <a:solidFill>
                    <a:schemeClr val="tx1"/>
                  </a:solidFill>
                  <a:effectLst/>
                  <a:latin typeface="Arial" charset="0"/>
                </a:endParaRPr>
              </a:p>
              <a:p>
                <a:r>
                  <a:rPr lang="en-US" dirty="0"/>
                  <a:t>; let us call the first time it is visited in an episode the first visit to </a:t>
                </a:r>
                <a:r>
                  <a:rPr lang="en-US" i="0" dirty="0">
                    <a:latin typeface="Cambria Math" panose="02040503050406030204" pitchFamily="18" charset="0"/>
                  </a:rPr>
                  <a:t>𝑠</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359775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US" dirty="0"/>
          </a:p>
          <a:p>
            <a:r>
              <a:rPr lang="en-US" dirty="0"/>
              <a:t>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1.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4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4.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512.png"/><Relationship Id="rId5" Type="http://schemas.openxmlformats.org/officeDocument/2006/relationships/image" Target="../media/image50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64.png"/><Relationship Id="rId4" Type="http://schemas.openxmlformats.org/officeDocument/2006/relationships/image" Target="../media/image580.png"/></Relationships>
</file>

<file path=ppt/slides/_rels/slide37.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5.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8.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54.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400.png"/></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76.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7.png"/></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2D74-6CB4-4AFE-96E6-37ED98F86F99}"/>
              </a:ext>
            </a:extLst>
          </p:cNvPr>
          <p:cNvSpPr>
            <a:spLocks noGrp="1"/>
          </p:cNvSpPr>
          <p:nvPr>
            <p:ph type="title"/>
          </p:nvPr>
        </p:nvSpPr>
        <p:spPr/>
        <p:txBody>
          <a:bodyPr/>
          <a:lstStyle/>
          <a:p>
            <a:r>
              <a:rPr lang="en-US" dirty="0"/>
              <a:t>Recall: Definitions of Terms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91DB8-4792-492E-8A01-A3DB8C7DB194}"/>
                  </a:ext>
                </a:extLst>
              </p:cNvPr>
              <p:cNvSpPr>
                <a:spLocks noGrp="1"/>
              </p:cNvSpPr>
              <p:nvPr>
                <p:ph idx="1"/>
              </p:nvPr>
            </p:nvSpPr>
            <p:spPr>
              <a:xfrm>
                <a:off x="457200" y="1295400"/>
                <a:ext cx="8229600" cy="4038600"/>
              </a:xfrm>
            </p:spPr>
            <p:txBody>
              <a:bodyPr>
                <a:normAutofit fontScale="55000" lnSpcReduction="20000"/>
              </a:bodyPr>
              <a:lstStyle/>
              <a:p>
                <a:r>
                  <a:rPr lang="en-US" sz="3900" dirty="0">
                    <a:solidFill>
                      <a:srgbClr val="C00000"/>
                    </a:solidFill>
                  </a:rPr>
                  <a:t>Return</a:t>
                </a:r>
                <a:r>
                  <a:rPr lang="en-US" sz="3900" dirty="0"/>
                  <a:t> (cumulative discounted reward) at time </a:t>
                </a:r>
                <a14:m>
                  <m:oMath xmlns:m="http://schemas.openxmlformats.org/officeDocument/2006/math">
                    <m:r>
                      <a:rPr lang="en-US" sz="3900" b="0" i="1" smtClean="0">
                        <a:latin typeface="Cambria Math" panose="02040503050406030204" pitchFamily="18" charset="0"/>
                      </a:rPr>
                      <m:t>𝑡</m:t>
                    </m:r>
                  </m:oMath>
                </a14:m>
                <a:r>
                  <a:rPr lang="en-US" sz="3900" dirty="0"/>
                  <a:t>: </a:t>
                </a:r>
                <a14:m>
                  <m:oMath xmlns:m="http://schemas.openxmlformats.org/officeDocument/2006/math">
                    <m:sSub>
                      <m:sSubPr>
                        <m:ctrlPr>
                          <a:rPr lang="en-US" sz="3900" i="1">
                            <a:latin typeface="Cambria Math" panose="02040503050406030204" pitchFamily="18" charset="0"/>
                          </a:rPr>
                        </m:ctrlPr>
                      </m:sSubPr>
                      <m:e>
                        <m:r>
                          <a:rPr lang="en-US" sz="3900" i="1">
                            <a:latin typeface="Cambria Math" panose="02040503050406030204" pitchFamily="18" charset="0"/>
                          </a:rPr>
                          <m:t>𝐺</m:t>
                        </m:r>
                      </m:e>
                      <m:sub>
                        <m:r>
                          <a:rPr lang="en-US" sz="3900" i="1">
                            <a:latin typeface="Cambria Math" panose="02040503050406030204" pitchFamily="18" charset="0"/>
                          </a:rPr>
                          <m:t>𝑡</m:t>
                        </m:r>
                      </m:sub>
                    </m:sSub>
                    <m:r>
                      <a:rPr lang="en-US" sz="3900" i="1">
                        <a:latin typeface="Cambria Math" panose="02040503050406030204" pitchFamily="18" charset="0"/>
                      </a:rPr>
                      <m:t>≐</m:t>
                    </m:r>
                    <m:sSub>
                      <m:sSubPr>
                        <m:ctrlPr>
                          <a:rPr lang="en-US" sz="3900" b="0" i="1" smtClean="0">
                            <a:latin typeface="Cambria Math" panose="02040503050406030204" pitchFamily="18" charset="0"/>
                          </a:rPr>
                        </m:ctrlPr>
                      </m:sSubPr>
                      <m:e>
                        <m:r>
                          <a:rPr lang="en-US" sz="3900" b="0" i="1" smtClean="0">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+1</m:t>
                        </m:r>
                      </m:sub>
                    </m:sSub>
                    <m:r>
                      <a:rPr lang="en-US" sz="3900" b="0" i="1" smtClean="0">
                        <a:latin typeface="Cambria Math" panose="02040503050406030204" pitchFamily="18" charset="0"/>
                      </a:rPr>
                      <m:t>+</m:t>
                    </m:r>
                    <m:r>
                      <a:rPr lang="en-US" sz="3900" b="0" i="1" smtClean="0">
                        <a:latin typeface="Cambria Math" panose="02040503050406030204" pitchFamily="18" charset="0"/>
                      </a:rPr>
                      <m:t>𝛾</m:t>
                    </m:r>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+2</m:t>
                        </m:r>
                      </m:sub>
                    </m:sSub>
                    <m:r>
                      <a:rPr lang="en-US" sz="3900" b="0" i="1" smtClean="0">
                        <a:latin typeface="Cambria Math" panose="02040503050406030204" pitchFamily="18" charset="0"/>
                      </a:rPr>
                      <m:t>+</m:t>
                    </m:r>
                    <m:sSup>
                      <m:sSupPr>
                        <m:ctrlPr>
                          <a:rPr lang="en-US" sz="3900" b="0" i="1" smtClean="0">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2</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i="1">
                            <a:latin typeface="Cambria Math" panose="02040503050406030204" pitchFamily="18" charset="0"/>
                          </a:rPr>
                          <m:t>𝑡</m:t>
                        </m:r>
                        <m:r>
                          <a:rPr lang="en-US" sz="3900" i="1">
                            <a:latin typeface="Cambria Math" panose="02040503050406030204" pitchFamily="18" charset="0"/>
                          </a:rPr>
                          <m:t>+3</m:t>
                        </m:r>
                      </m:sub>
                    </m:sSub>
                    <m:r>
                      <a:rPr lang="en-US" sz="3900" b="0" i="1" smtClean="0">
                        <a:latin typeface="Cambria Math" panose="02040503050406030204" pitchFamily="18" charset="0"/>
                      </a:rPr>
                      <m:t>+…+</m:t>
                    </m:r>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b="0" i="1" smtClean="0">
                            <a:latin typeface="Cambria Math" panose="02040503050406030204" pitchFamily="18" charset="0"/>
                          </a:rPr>
                          <m:t>𝑇</m:t>
                        </m:r>
                        <m:r>
                          <a:rPr lang="en-US" sz="3900" b="0" i="1" smtClean="0">
                            <a:latin typeface="Cambria Math" panose="02040503050406030204" pitchFamily="18" charset="0"/>
                          </a:rPr>
                          <m:t>−1</m:t>
                        </m:r>
                      </m:sup>
                    </m:sSup>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𝑇</m:t>
                        </m:r>
                      </m:sub>
                    </m:sSub>
                    <m:r>
                      <a:rPr lang="en-US" sz="3900" b="0" i="1" smtClean="0">
                        <a:latin typeface="Cambria Math" panose="02040503050406030204" pitchFamily="18" charset="0"/>
                      </a:rPr>
                      <m:t>=</m:t>
                    </m:r>
                    <m:nary>
                      <m:naryPr>
                        <m:chr m:val="∑"/>
                        <m:ctrlPr>
                          <a:rPr lang="en-US" sz="3900" i="1">
                            <a:latin typeface="Cambria Math" panose="02040503050406030204" pitchFamily="18" charset="0"/>
                          </a:rPr>
                        </m:ctrlPr>
                      </m:naryPr>
                      <m:sub>
                        <m:r>
                          <m:rPr>
                            <m:brk m:alnAt="23"/>
                          </m:rPr>
                          <a:rPr lang="en-US" sz="3900" i="1" smtClean="0">
                            <a:latin typeface="Cambria Math" panose="02040503050406030204" pitchFamily="18" charset="0"/>
                          </a:rPr>
                          <m:t>𝑘</m:t>
                        </m:r>
                        <m:r>
                          <a:rPr lang="en-US" sz="3900" i="1">
                            <a:latin typeface="Cambria Math" panose="02040503050406030204" pitchFamily="18" charset="0"/>
                          </a:rPr>
                          <m:t>=</m:t>
                        </m:r>
                        <m:r>
                          <a:rPr lang="en-US" sz="3900" b="0" i="1" smtClean="0">
                            <a:latin typeface="Cambria Math" panose="02040503050406030204" pitchFamily="18" charset="0"/>
                          </a:rPr>
                          <m:t>0</m:t>
                        </m:r>
                      </m:sub>
                      <m:sup>
                        <m:r>
                          <a:rPr lang="en-US" sz="3900" i="1">
                            <a:latin typeface="Cambria Math" panose="02040503050406030204" pitchFamily="18" charset="0"/>
                          </a:rPr>
                          <m:t>𝑇</m:t>
                        </m:r>
                        <m:r>
                          <a:rPr lang="en-US" sz="3900" i="1">
                            <a:latin typeface="Cambria Math" panose="02040503050406030204" pitchFamily="18" charset="0"/>
                          </a:rPr>
                          <m:t>−</m:t>
                        </m:r>
                        <m:r>
                          <a:rPr lang="en-US" sz="3900" b="0" i="1" smtClean="0">
                            <a:latin typeface="Cambria Math" panose="02040503050406030204" pitchFamily="18" charset="0"/>
                          </a:rPr>
                          <m:t>𝑡</m:t>
                        </m:r>
                        <m:r>
                          <a:rPr lang="en-US" sz="3900" b="0" i="1" smtClean="0">
                            <a:latin typeface="Cambria Math" panose="02040503050406030204" pitchFamily="18" charset="0"/>
                          </a:rPr>
                          <m:t>−1</m:t>
                        </m:r>
                      </m:sup>
                      <m:e>
                        <m:sSup>
                          <m:sSupPr>
                            <m:ctrlPr>
                              <a:rPr lang="en-US" sz="3900" i="1">
                                <a:latin typeface="Cambria Math" panose="02040503050406030204" pitchFamily="18" charset="0"/>
                              </a:rPr>
                            </m:ctrlPr>
                          </m:sSupPr>
                          <m:e>
                            <m:r>
                              <a:rPr lang="en-US" sz="3900" i="1">
                                <a:latin typeface="Cambria Math" panose="02040503050406030204" pitchFamily="18" charset="0"/>
                              </a:rPr>
                              <m:t>𝛾</m:t>
                            </m:r>
                          </m:e>
                          <m:sup>
                            <m:r>
                              <a:rPr lang="en-US" sz="3900" i="1">
                                <a:latin typeface="Cambria Math" panose="02040503050406030204" pitchFamily="18" charset="0"/>
                              </a:rPr>
                              <m:t>𝑘</m:t>
                            </m:r>
                          </m:sup>
                        </m:sSup>
                      </m:e>
                    </m:nary>
                    <m:sSub>
                      <m:sSubPr>
                        <m:ctrlPr>
                          <a:rPr lang="en-US" sz="3900" i="1">
                            <a:latin typeface="Cambria Math" panose="02040503050406030204" pitchFamily="18" charset="0"/>
                          </a:rPr>
                        </m:ctrlPr>
                      </m:sSubPr>
                      <m:e>
                        <m:r>
                          <a:rPr lang="en-US" sz="3900" i="1">
                            <a:latin typeface="Cambria Math" panose="02040503050406030204" pitchFamily="18" charset="0"/>
                          </a:rPr>
                          <m:t>𝑅</m:t>
                        </m:r>
                      </m:e>
                      <m:sub>
                        <m:r>
                          <a:rPr lang="en-US" sz="3900" b="0" i="1" smtClean="0">
                            <a:latin typeface="Cambria Math" panose="02040503050406030204" pitchFamily="18" charset="0"/>
                          </a:rPr>
                          <m:t>𝑡</m:t>
                        </m:r>
                        <m:r>
                          <a:rPr lang="en-US" sz="3900" b="0" i="1" smtClean="0">
                            <a:latin typeface="Cambria Math" panose="02040503050406030204" pitchFamily="18" charset="0"/>
                          </a:rPr>
                          <m:t>+</m:t>
                        </m:r>
                        <m:r>
                          <a:rPr lang="en-US" sz="3900" i="1">
                            <a:latin typeface="Cambria Math" panose="02040503050406030204" pitchFamily="18" charset="0"/>
                          </a:rPr>
                          <m:t>𝑘</m:t>
                        </m:r>
                        <m:r>
                          <a:rPr lang="en-US" sz="3900" i="1">
                            <a:latin typeface="Cambria Math" panose="02040503050406030204" pitchFamily="18" charset="0"/>
                          </a:rPr>
                          <m:t>+1</m:t>
                        </m:r>
                      </m:sub>
                    </m:sSub>
                  </m:oMath>
                </a14:m>
                <a:endParaRPr lang="en-US" sz="3900" dirty="0"/>
              </a:p>
              <a:p>
                <a:pPr lvl="1"/>
                <a:r>
                  <a:rPr lang="en-US" sz="3500" dirty="0"/>
                  <a:t>At each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∈[0,</m:t>
                    </m:r>
                    <m:r>
                      <a:rPr lang="en-US" sz="3500" i="1">
                        <a:latin typeface="Cambria Math" panose="02040503050406030204" pitchFamily="18" charset="0"/>
                      </a:rPr>
                      <m:t>𝑇</m:t>
                    </m:r>
                    <m:r>
                      <a:rPr lang="en-US" sz="3500" i="1">
                        <a:latin typeface="Cambria Math" panose="02040503050406030204" pitchFamily="18" charset="0"/>
                      </a:rPr>
                      <m:t>−1]</m:t>
                    </m:r>
                  </m:oMath>
                </a14:m>
                <a:r>
                  <a:rPr lang="en-US" sz="3500" dirty="0"/>
                  <a:t>, agent takes an action </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𝐴</m:t>
                        </m:r>
                      </m:e>
                      <m:sub>
                        <m:r>
                          <a:rPr lang="en-US" altLang="zh-CN" sz="3600" i="1">
                            <a:latin typeface="Cambria Math" panose="02040503050406030204" pitchFamily="18" charset="0"/>
                          </a:rPr>
                          <m:t>𝑡</m:t>
                        </m:r>
                      </m:sub>
                    </m:sSub>
                  </m:oMath>
                </a14:m>
                <a:r>
                  <a:rPr lang="en-US" sz="3500" dirty="0"/>
                  <a:t> in state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𝑆</m:t>
                        </m:r>
                      </m:e>
                      <m:sub>
                        <m:r>
                          <a:rPr lang="en-US" sz="3500" b="0" i="1" smtClean="0">
                            <a:latin typeface="Cambria Math" panose="02040503050406030204" pitchFamily="18" charset="0"/>
                          </a:rPr>
                          <m:t>𝑡</m:t>
                        </m:r>
                      </m:sub>
                    </m:sSub>
                  </m:oMath>
                </a14:m>
                <a:r>
                  <a:rPr lang="en-US" sz="3500" b="0" dirty="0">
                    <a:latin typeface="Cambria Math" panose="02040503050406030204" pitchFamily="18" charset="0"/>
                  </a:rPr>
                  <a:t>; </a:t>
                </a:r>
                <a:r>
                  <a:rPr lang="en-US" sz="3500" dirty="0"/>
                  <a:t>at step </a:t>
                </a:r>
                <a14:m>
                  <m:oMath xmlns:m="http://schemas.openxmlformats.org/officeDocument/2006/math">
                    <m:r>
                      <a:rPr lang="en-US" sz="3500" i="1">
                        <a:latin typeface="Cambria Math" panose="02040503050406030204" pitchFamily="18" charset="0"/>
                      </a:rPr>
                      <m:t>𝑡</m:t>
                    </m:r>
                    <m:r>
                      <a:rPr lang="en-US" sz="3500" i="1">
                        <a:latin typeface="Cambria Math" panose="02040503050406030204" pitchFamily="18" charset="0"/>
                      </a:rPr>
                      <m:t>+1</m:t>
                    </m:r>
                  </m:oMath>
                </a14:m>
                <a:r>
                  <a:rPr lang="en-US" sz="3500" dirty="0"/>
                  <a:t>, agent receives a reward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𝑅</m:t>
                        </m:r>
                      </m:e>
                      <m:sub>
                        <m:r>
                          <a:rPr lang="en-US" sz="3500" i="1">
                            <a:latin typeface="Cambria Math" panose="02040503050406030204" pitchFamily="18" charset="0"/>
                          </a:rPr>
                          <m:t>𝑡</m:t>
                        </m:r>
                        <m:r>
                          <a:rPr lang="en-US" sz="3500" i="1">
                            <a:latin typeface="Cambria Math" panose="02040503050406030204" pitchFamily="18" charset="0"/>
                          </a:rPr>
                          <m:t>+1</m:t>
                        </m:r>
                      </m:sub>
                    </m:sSub>
                  </m:oMath>
                </a14:m>
                <a:r>
                  <a:rPr lang="en-US" sz="3500" dirty="0"/>
                  <a:t> and transitions into the next state </a:t>
                </a:r>
                <a14:m>
                  <m:oMath xmlns:m="http://schemas.openxmlformats.org/officeDocument/2006/math">
                    <m:sSub>
                      <m:sSubPr>
                        <m:ctrlPr>
                          <a:rPr lang="en-US" sz="3500" i="1">
                            <a:latin typeface="Cambria Math" panose="02040503050406030204" pitchFamily="18" charset="0"/>
                          </a:rPr>
                        </m:ctrlPr>
                      </m:sSubPr>
                      <m:e>
                        <m:r>
                          <a:rPr lang="en-US" sz="3500" i="1">
                            <a:latin typeface="Cambria Math" panose="02040503050406030204" pitchFamily="18" charset="0"/>
                          </a:rPr>
                          <m:t>𝑆</m:t>
                        </m:r>
                      </m:e>
                      <m:sub>
                        <m:r>
                          <a:rPr lang="en-US" sz="3500" i="1">
                            <a:latin typeface="Cambria Math" panose="02040503050406030204" pitchFamily="18" charset="0"/>
                          </a:rPr>
                          <m:t>𝑡</m:t>
                        </m:r>
                        <m:r>
                          <a:rPr lang="en-US" sz="3500" b="0" i="1" smtClean="0">
                            <a:latin typeface="Cambria Math" panose="02040503050406030204" pitchFamily="18" charset="0"/>
                          </a:rPr>
                          <m:t>+1</m:t>
                        </m:r>
                      </m:sub>
                    </m:sSub>
                  </m:oMath>
                </a14:m>
                <a:endParaRPr lang="en-US" sz="3500" dirty="0"/>
              </a:p>
              <a:p>
                <a:pPr lvl="1"/>
                <a:r>
                  <a:rPr lang="en-US" sz="3600" dirty="0"/>
                  <a:t>We assume episodic tasks, and this specific episode has length of </a:t>
                </a:r>
                <a14:m>
                  <m:oMath xmlns:m="http://schemas.openxmlformats.org/officeDocument/2006/math">
                    <m:r>
                      <a:rPr lang="en-US" sz="3600" b="0" i="1" smtClean="0">
                        <a:latin typeface="Cambria Math" panose="02040503050406030204" pitchFamily="18" charset="0"/>
                      </a:rPr>
                      <m:t>𝑇</m:t>
                    </m:r>
                  </m:oMath>
                </a14:m>
                <a:r>
                  <a:rPr lang="en-US" sz="3600" dirty="0"/>
                  <a:t> steps. (</a:t>
                </a:r>
                <a14:m>
                  <m:oMath xmlns:m="http://schemas.openxmlformats.org/officeDocument/2006/math">
                    <m:r>
                      <a:rPr lang="en-US" sz="3600" i="1">
                        <a:latin typeface="Cambria Math" panose="02040503050406030204" pitchFamily="18" charset="0"/>
                      </a:rPr>
                      <m:t>𝑇</m:t>
                    </m:r>
                    <m:r>
                      <a:rPr lang="en-US" sz="3600" b="0" i="1" smtClean="0">
                        <a:latin typeface="Cambria Math" panose="02040503050406030204" pitchFamily="18" charset="0"/>
                      </a:rPr>
                      <m:t>=∞</m:t>
                    </m:r>
                  </m:oMath>
                </a14:m>
                <a:r>
                  <a:rPr lang="en-US" sz="3600" dirty="0"/>
                  <a:t> for continuous tasks)</a:t>
                </a:r>
                <a:endParaRPr lang="en-US" sz="3500" dirty="0"/>
              </a:p>
              <a:p>
                <a:r>
                  <a:rPr lang="en-US" sz="3600" b="0" dirty="0">
                    <a:solidFill>
                      <a:srgbClr val="C00000"/>
                    </a:solidFill>
                  </a:rPr>
                  <a:t>State Value Function</a:t>
                </a:r>
                <a:r>
                  <a:rPr lang="en-US" sz="3600" b="0" dirty="0"/>
                  <a:t>: expected return under policy </a:t>
                </a:r>
                <a14:m>
                  <m:oMath xmlns:m="http://schemas.openxmlformats.org/officeDocument/2006/math">
                    <m:r>
                      <a:rPr lang="en-US" sz="3600" b="0" i="1" smtClean="0">
                        <a:latin typeface="Cambria Math" panose="02040503050406030204" pitchFamily="18" charset="0"/>
                      </a:rPr>
                      <m:t>𝜋</m:t>
                    </m:r>
                  </m:oMath>
                </a14:m>
                <a:r>
                  <a:rPr lang="en-US" sz="3600" b="0" dirty="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𝑣</m:t>
                        </m:r>
                      </m:e>
                      <m:sub>
                        <m:r>
                          <a:rPr lang="en-US" sz="3600" b="0" i="1" smtClean="0">
                            <a:latin typeface="Cambria Math" panose="02040503050406030204" pitchFamily="18" charset="0"/>
                          </a:rPr>
                          <m:t>𝜋</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𝔼</m:t>
                        </m:r>
                      </m:e>
                      <m:sub>
                        <m:r>
                          <a:rPr lang="en-US" sz="3600" b="0" i="1" smtClean="0">
                            <a:latin typeface="Cambria Math" panose="02040503050406030204" pitchFamily="18" charset="0"/>
                          </a:rPr>
                          <m:t>𝜋</m:t>
                        </m:r>
                      </m:sub>
                    </m:sSub>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𝐺</m:t>
                            </m:r>
                          </m:e>
                          <m:sub>
                            <m:r>
                              <a:rPr lang="en-US" sz="3600" b="0" i="1" smtClean="0">
                                <a:latin typeface="Cambria Math" panose="02040503050406030204" pitchFamily="18" charset="0"/>
                              </a:rPr>
                              <m:t>𝑡</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𝑡</m:t>
                            </m:r>
                          </m:sub>
                        </m:sSub>
                        <m:r>
                          <a:rPr lang="en-US" sz="3600" b="0" i="1" smtClean="0">
                            <a:latin typeface="Cambria Math" panose="02040503050406030204" pitchFamily="18" charset="0"/>
                          </a:rPr>
                          <m:t>=</m:t>
                        </m:r>
                        <m:r>
                          <a:rPr lang="en-US" sz="3600" b="0" i="1" smtClean="0">
                            <a:latin typeface="Cambria Math" panose="02040503050406030204" pitchFamily="18" charset="0"/>
                          </a:rPr>
                          <m:t>𝑠</m:t>
                        </m:r>
                      </m:e>
                    </m:d>
                  </m:oMath>
                </a14:m>
                <a:endParaRPr lang="en-US" sz="3600" dirty="0"/>
              </a:p>
              <a:p>
                <a:r>
                  <a:rPr lang="en-US" sz="3600" b="0" dirty="0">
                    <a:solidFill>
                      <a:srgbClr val="C00000"/>
                    </a:solidFill>
                  </a:rPr>
                  <a:t>Action Value Function: </a:t>
                </a:r>
                <a:r>
                  <a:rPr lang="en-US" sz="3600" b="0" dirty="0"/>
                  <a:t>expected return from taking action </a:t>
                </a:r>
                <a14:m>
                  <m:oMath xmlns:m="http://schemas.openxmlformats.org/officeDocument/2006/math">
                    <m:r>
                      <a:rPr lang="en-US" sz="3600" i="1">
                        <a:latin typeface="Cambria Math" panose="02040503050406030204" pitchFamily="18" charset="0"/>
                      </a:rPr>
                      <m:t>𝑎</m:t>
                    </m:r>
                  </m:oMath>
                </a14:m>
                <a:r>
                  <a:rPr lang="en-US" sz="3600" b="0" dirty="0"/>
                  <a:t>, then follow policy </a:t>
                </a:r>
                <a14:m>
                  <m:oMath xmlns:m="http://schemas.openxmlformats.org/officeDocument/2006/math">
                    <m:r>
                      <a:rPr lang="en-US" sz="3600" b="0" i="1" smtClean="0">
                        <a:latin typeface="Cambria Math" panose="02040503050406030204" pitchFamily="18" charset="0"/>
                      </a:rPr>
                      <m:t>𝜋</m:t>
                    </m:r>
                  </m:oMath>
                </a14:m>
                <a:r>
                  <a:rPr lang="en-US" sz="3600" b="0" dirty="0"/>
                  <a:t>:</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𝔼</m:t>
                        </m:r>
                      </m:e>
                      <m:sub>
                        <m:r>
                          <a:rPr lang="en-US" sz="3600" i="1">
                            <a:latin typeface="Cambria Math" panose="02040503050406030204" pitchFamily="18" charset="0"/>
                          </a:rPr>
                          <m:t>𝜋</m:t>
                        </m:r>
                      </m:sub>
                    </m:sSub>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𝐺</m:t>
                            </m:r>
                          </m:e>
                          <m:sub>
                            <m:r>
                              <a:rPr lang="en-US" sz="3600" i="1">
                                <a:latin typeface="Cambria Math" panose="02040503050406030204" pitchFamily="18" charset="0"/>
                              </a:rPr>
                              <m:t>𝑡</m:t>
                            </m:r>
                          </m:sub>
                        </m:sSub>
                      </m:e>
                      <m:e>
                        <m:sSub>
                          <m:sSubPr>
                            <m:ctrlPr>
                              <a:rPr lang="en-US" sz="3600" i="1">
                                <a:latin typeface="Cambria Math" panose="02040503050406030204" pitchFamily="18" charset="0"/>
                              </a:rPr>
                            </m:ctrlPr>
                          </m:sSubPr>
                          <m:e>
                            <m:r>
                              <a:rPr lang="en-US" sz="3600" i="1">
                                <a:latin typeface="Cambria Math" panose="02040503050406030204" pitchFamily="18" charset="0"/>
                              </a:rPr>
                              <m:t>𝑆</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𝑠</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𝐴</m:t>
                            </m:r>
                          </m:e>
                          <m:sub>
                            <m:r>
                              <a:rPr lang="en-US" sz="3600" i="1">
                                <a:latin typeface="Cambria Math" panose="02040503050406030204" pitchFamily="18" charset="0"/>
                              </a:rPr>
                              <m:t>𝑡</m:t>
                            </m:r>
                          </m:sub>
                        </m:sSub>
                        <m:r>
                          <a:rPr lang="en-US" sz="3600" i="1">
                            <a:latin typeface="Cambria Math" panose="02040503050406030204" pitchFamily="18" charset="0"/>
                          </a:rPr>
                          <m:t>=</m:t>
                        </m:r>
                        <m:r>
                          <a:rPr lang="en-US" sz="3600" i="1">
                            <a:latin typeface="Cambria Math" panose="02040503050406030204" pitchFamily="18" charset="0"/>
                          </a:rPr>
                          <m:t>𝑎</m:t>
                        </m:r>
                      </m:e>
                    </m:d>
                  </m:oMath>
                </a14:m>
                <a:endParaRPr lang="en-US" sz="3600" dirty="0"/>
              </a:p>
              <a:p>
                <a:r>
                  <a:rPr lang="en-US" sz="3600" dirty="0"/>
                  <a:t>The RL problem: find the optimal policy that maximizes the return from each state</a:t>
                </a:r>
              </a:p>
              <a:p>
                <a:endParaRPr lang="en-SE" dirty="0"/>
              </a:p>
            </p:txBody>
          </p:sp>
        </mc:Choice>
        <mc:Fallback xmlns="">
          <p:sp>
            <p:nvSpPr>
              <p:cNvPr id="3" name="Content Placeholder 2">
                <a:extLst>
                  <a:ext uri="{FF2B5EF4-FFF2-40B4-BE49-F238E27FC236}">
                    <a16:creationId xmlns:a16="http://schemas.microsoft.com/office/drawing/2014/main" id="{6AD91DB8-4792-492E-8A01-A3DB8C7DB194}"/>
                  </a:ext>
                </a:extLst>
              </p:cNvPr>
              <p:cNvSpPr>
                <a:spLocks noGrp="1" noRot="1" noChangeAspect="1" noMove="1" noResize="1" noEditPoints="1" noAdjustHandles="1" noChangeArrowheads="1" noChangeShapeType="1" noTextEdit="1"/>
              </p:cNvSpPr>
              <p:nvPr>
                <p:ph idx="1"/>
              </p:nvPr>
            </p:nvSpPr>
            <p:spPr>
              <a:xfrm>
                <a:off x="457200" y="1295400"/>
                <a:ext cx="8229600" cy="4038600"/>
              </a:xfrm>
              <a:blipFill>
                <a:blip r:embed="rId2"/>
                <a:stretch>
                  <a:fillRect l="-741" t="-7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D5E31CF-AFDE-41BB-80BC-75A36B4A2584}"/>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76A1DCF-A41C-4626-9530-7B16396C018E}"/>
                  </a:ext>
                </a:extLst>
              </p:cNvPr>
              <p:cNvSpPr txBox="1">
                <a:spLocks/>
              </p:cNvSpPr>
              <p:nvPr/>
            </p:nvSpPr>
            <p:spPr>
              <a:xfrm>
                <a:off x="3529563" y="504149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6" name="内容占位符 2">
                <a:extLst>
                  <a:ext uri="{FF2B5EF4-FFF2-40B4-BE49-F238E27FC236}">
                    <a16:creationId xmlns:a16="http://schemas.microsoft.com/office/drawing/2014/main" id="{B76A1DCF-A41C-4626-9530-7B16396C018E}"/>
                  </a:ext>
                </a:extLst>
              </p:cNvPr>
              <p:cNvSpPr txBox="1">
                <a:spLocks noRot="1" noChangeAspect="1" noMove="1" noResize="1" noEditPoints="1" noAdjustHandles="1" noChangeArrowheads="1" noChangeShapeType="1" noTextEdit="1"/>
              </p:cNvSpPr>
              <p:nvPr/>
            </p:nvSpPr>
            <p:spPr>
              <a:xfrm>
                <a:off x="3529563" y="504149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28151C-529F-4A75-AE68-702B09C179A6}"/>
                  </a:ext>
                </a:extLst>
              </p:cNvPr>
              <p:cNvSpPr txBox="1"/>
              <p:nvPr/>
            </p:nvSpPr>
            <p:spPr>
              <a:xfrm>
                <a:off x="5658228" y="5729718"/>
                <a:ext cx="2133600" cy="707886"/>
              </a:xfrm>
              <a:prstGeom prst="rect">
                <a:avLst/>
              </a:prstGeom>
              <a:noFill/>
            </p:spPr>
            <p:txBody>
              <a:bodyPr wrap="square" rtlCol="0">
                <a:spAutoFit/>
              </a:bodyPr>
              <a:lstStyle/>
              <a:p>
                <a:r>
                  <a:rPr lang="en-US" sz="2000" dirty="0"/>
                  <a:t>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a:p>
                <a:r>
                  <a:rPr lang="en-US" sz="2000" dirty="0"/>
                  <a:t>State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endParaRPr lang="en-US" sz="2000" dirty="0"/>
              </a:p>
            </p:txBody>
          </p:sp>
        </mc:Choice>
        <mc:Fallback xmlns="">
          <p:sp>
            <p:nvSpPr>
              <p:cNvPr id="7" name="TextBox 6">
                <a:extLst>
                  <a:ext uri="{FF2B5EF4-FFF2-40B4-BE49-F238E27FC236}">
                    <a16:creationId xmlns:a16="http://schemas.microsoft.com/office/drawing/2014/main" id="{EA28151C-529F-4A75-AE68-702B09C179A6}"/>
                  </a:ext>
                </a:extLst>
              </p:cNvPr>
              <p:cNvSpPr txBox="1">
                <a:spLocks noRot="1" noChangeAspect="1" noMove="1" noResize="1" noEditPoints="1" noAdjustHandles="1" noChangeArrowheads="1" noChangeShapeType="1" noTextEdit="1"/>
              </p:cNvSpPr>
              <p:nvPr/>
            </p:nvSpPr>
            <p:spPr>
              <a:xfrm>
                <a:off x="5658228" y="5729718"/>
                <a:ext cx="2133600" cy="707886"/>
              </a:xfrm>
              <a:prstGeom prst="rect">
                <a:avLst/>
              </a:prstGeom>
              <a:blipFill>
                <a:blip r:embed="rId4"/>
                <a:stretch>
                  <a:fillRect l="-2857"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FFCDC-DAD3-4ACE-9555-EBB593AF5748}"/>
                  </a:ext>
                </a:extLst>
              </p:cNvPr>
              <p:cNvSpPr txBox="1"/>
              <p:nvPr/>
            </p:nvSpPr>
            <p:spPr>
              <a:xfrm>
                <a:off x="2439399" y="5861216"/>
                <a:ext cx="1363680" cy="400110"/>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i="1">
                            <a:latin typeface="Cambria Math" panose="02040503050406030204" pitchFamily="18" charset="0"/>
                          </a:rPr>
                          <m:t>𝑡</m:t>
                        </m:r>
                      </m:sub>
                    </m:sSub>
                  </m:oMath>
                </a14:m>
                <a:r>
                  <a:rPr lang="en-US" sz="2000" dirty="0"/>
                  <a:t> </a:t>
                </a:r>
              </a:p>
            </p:txBody>
          </p:sp>
        </mc:Choice>
        <mc:Fallback xmlns="">
          <p:sp>
            <p:nvSpPr>
              <p:cNvPr id="8" name="TextBox 7">
                <a:extLst>
                  <a:ext uri="{FF2B5EF4-FFF2-40B4-BE49-F238E27FC236}">
                    <a16:creationId xmlns:a16="http://schemas.microsoft.com/office/drawing/2014/main" id="{929FFCDC-DAD3-4ACE-9555-EBB593AF5748}"/>
                  </a:ext>
                </a:extLst>
              </p:cNvPr>
              <p:cNvSpPr txBox="1">
                <a:spLocks noRot="1" noChangeAspect="1" noMove="1" noResize="1" noEditPoints="1" noAdjustHandles="1" noChangeArrowheads="1" noChangeShapeType="1" noTextEdit="1"/>
              </p:cNvSpPr>
              <p:nvPr/>
            </p:nvSpPr>
            <p:spPr>
              <a:xfrm>
                <a:off x="2439399" y="5861216"/>
                <a:ext cx="1363680" cy="400110"/>
              </a:xfrm>
              <a:prstGeom prst="rect">
                <a:avLst/>
              </a:prstGeom>
              <a:blipFill>
                <a:blip r:embed="rId5"/>
                <a:stretch>
                  <a:fillRect l="-4464" t="-6061" b="-27273"/>
                </a:stretch>
              </a:blipFill>
            </p:spPr>
            <p:txBody>
              <a:bodyPr/>
              <a:lstStyle/>
              <a:p>
                <a:r>
                  <a:rPr lang="en-SE">
                    <a:noFill/>
                  </a:rPr>
                  <a:t> </a:t>
                </a:r>
              </a:p>
            </p:txBody>
          </p:sp>
        </mc:Fallback>
      </mc:AlternateContent>
      <p:grpSp>
        <p:nvGrpSpPr>
          <p:cNvPr id="9" name="Group 8">
            <a:extLst>
              <a:ext uri="{FF2B5EF4-FFF2-40B4-BE49-F238E27FC236}">
                <a16:creationId xmlns:a16="http://schemas.microsoft.com/office/drawing/2014/main" id="{4E447397-2E7C-4050-BD3A-DAD9FD4659BF}"/>
              </a:ext>
            </a:extLst>
          </p:cNvPr>
          <p:cNvGrpSpPr/>
          <p:nvPr/>
        </p:nvGrpSpPr>
        <p:grpSpPr>
          <a:xfrm>
            <a:off x="3886200" y="5486400"/>
            <a:ext cx="1546383" cy="1181140"/>
            <a:chOff x="4448830" y="2857315"/>
            <a:chExt cx="1644360" cy="1122610"/>
          </a:xfrm>
        </p:grpSpPr>
        <p:sp>
          <p:nvSpPr>
            <p:cNvPr id="10" name="Rectangle 9">
              <a:extLst>
                <a:ext uri="{FF2B5EF4-FFF2-40B4-BE49-F238E27FC236}">
                  <a16:creationId xmlns:a16="http://schemas.microsoft.com/office/drawing/2014/main" id="{AAB065AC-1B8F-4B6A-B4D1-D4550EC7B012}"/>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1" name="Rectangle 10">
              <a:extLst>
                <a:ext uri="{FF2B5EF4-FFF2-40B4-BE49-F238E27FC236}">
                  <a16:creationId xmlns:a16="http://schemas.microsoft.com/office/drawing/2014/main" id="{E1C9769E-8B9A-4009-A708-76D2043060D9}"/>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12" name="Elbow Connector 26">
              <a:extLst>
                <a:ext uri="{FF2B5EF4-FFF2-40B4-BE49-F238E27FC236}">
                  <a16:creationId xmlns:a16="http://schemas.microsoft.com/office/drawing/2014/main" id="{97BCFD18-B229-4FC5-8D9C-DAD01F7D3E7C}"/>
                </a:ext>
              </a:extLst>
            </p:cNvPr>
            <p:cNvCxnSpPr>
              <a:stCxn id="10" idx="3"/>
              <a:endCxn id="11"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Elbow Connector 27">
              <a:extLst>
                <a:ext uri="{FF2B5EF4-FFF2-40B4-BE49-F238E27FC236}">
                  <a16:creationId xmlns:a16="http://schemas.microsoft.com/office/drawing/2014/main" id="{534384DA-92CF-4ABE-B74B-D90A138ED596}"/>
                </a:ext>
              </a:extLst>
            </p:cNvPr>
            <p:cNvCxnSpPr>
              <a:stCxn id="11" idx="1"/>
              <a:endCxn id="10"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1670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a:bodyPr>
              <a:lstStyle/>
              <a:p>
                <a:r>
                  <a:rPr lang="en-US">
                    <a:sym typeface="Symbol" pitchFamily="18" charset="2"/>
                  </a:rPr>
                  <a:t>Collect </a:t>
                </a:r>
                <a:r>
                  <a:rPr lang="en-US" dirty="0">
                    <a:sym typeface="Symbol" pitchFamily="18" charset="2"/>
                  </a:rPr>
                  <a:t>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endParaRPr lang="en-US" dirty="0"/>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1628" t="-2167" r="-2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3"/>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a:xfrm>
            <a:off x="457200" y="-96837"/>
            <a:ext cx="8229600" cy="868362"/>
          </a:xfrm>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338192" y="647701"/>
                <a:ext cx="8596258" cy="2181224"/>
              </a:xfrm>
            </p:spPr>
            <p:txBody>
              <a:bodyPr>
                <a:normAutofit fontScale="55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a:t>
                </a:r>
              </a:p>
              <a:p>
                <a:pPr lvl="1"/>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first</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a:t>
                </a:r>
              </a:p>
              <a:p>
                <a:pPr lvl="1"/>
                <a:r>
                  <a:rPr lang="en-US" dirty="0">
                    <a:solidFill>
                      <a:srgbClr val="C00000"/>
                    </a:solidFill>
                  </a:rPr>
                  <a:t>Every-visit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a:t>
                </a:r>
                <a:r>
                  <a:rPr lang="en-US" dirty="0">
                    <a:solidFill>
                      <a:srgbClr val="C00000"/>
                    </a:solidFill>
                  </a:rPr>
                  <a:t>all</a:t>
                </a:r>
                <a:r>
                  <a:rPr lang="en-US" dirty="0"/>
                  <a:t> visits to </a:t>
                </a:r>
                <a14:m>
                  <m:oMath xmlns:m="http://schemas.openxmlformats.org/officeDocument/2006/math">
                    <m:r>
                      <a:rPr lang="en-US" i="1" dirty="0" smtClean="0">
                        <a:latin typeface="Cambria Math" panose="02040503050406030204" pitchFamily="18" charset="0"/>
                      </a:rPr>
                      <m:t>𝑠</m:t>
                    </m:r>
                  </m:oMath>
                </a14:m>
                <a:r>
                  <a:rPr lang="en-US" dirty="0"/>
                  <a:t> in each episode, computed </a:t>
                </a:r>
                <a:r>
                  <a:rPr lang="en-US" dirty="0">
                    <a:latin typeface="Arial" charset="0"/>
                  </a:rPr>
                  <a:t>by going backwards from last non-terminal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i="1">
                            <a:latin typeface="Cambria Math" panose="02040503050406030204" pitchFamily="18" charset="0"/>
                          </a:rPr>
                          <m:t>−1</m:t>
                        </m:r>
                      </m:sub>
                    </m:sSub>
                  </m:oMath>
                </a14:m>
                <a:r>
                  <a:rPr lang="en-US" dirty="0"/>
                  <a:t> (show below),</a:t>
                </a:r>
              </a:p>
              <a:p>
                <a:r>
                  <a:rPr lang="en-US" dirty="0"/>
                  <a:t>For every-visit MC, instead of keeping all the sampled returns in a list, we can incrementally update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a moving average with learning rate (step size) </a:t>
                </a:r>
                <a14:m>
                  <m:oMath xmlns:m="http://schemas.openxmlformats.org/officeDocument/2006/math">
                    <m:r>
                      <a:rPr lang="en-US" i="1" smtClean="0">
                        <a:latin typeface="Cambria Math" panose="02040503050406030204" pitchFamily="18" charset="0"/>
                      </a:rPr>
                      <m:t>𝛼</m:t>
                    </m:r>
                  </m:oMath>
                </a14:m>
                <a:r>
                  <a:rPr lang="en-US" dirty="0"/>
                  <a:t> (more recent visits are given higher weight):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𝛼</m:t>
                    </m:r>
                  </m:oMath>
                </a14:m>
                <a:r>
                  <a:rPr lang="en-US" dirty="0"/>
                  <a:t> can be a constant, or be typically reduced gradually until convergence.</a:t>
                </a:r>
                <a:endParaRPr lang="en-SE" dirty="0"/>
              </a:p>
              <a:p>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338192" y="647701"/>
                <a:ext cx="8596258" cy="2181224"/>
              </a:xfrm>
              <a:blipFill>
                <a:blip r:embed="rId4"/>
                <a:stretch>
                  <a:fillRect l="-425" t="-39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391619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9" name="Picture 8">
            <a:extLst>
              <a:ext uri="{FF2B5EF4-FFF2-40B4-BE49-F238E27FC236}">
                <a16:creationId xmlns:a16="http://schemas.microsoft.com/office/drawing/2014/main" id="{8ACD652F-11D9-4FA3-AE3F-D9A24414C25F}"/>
              </a:ext>
            </a:extLst>
          </p:cNvPr>
          <p:cNvPicPr>
            <a:picLocks noChangeAspect="1"/>
          </p:cNvPicPr>
          <p:nvPr/>
        </p:nvPicPr>
        <p:blipFill>
          <a:blip r:embed="rId2"/>
          <a:stretch>
            <a:fillRect/>
          </a:stretch>
        </p:blipFill>
        <p:spPr>
          <a:xfrm>
            <a:off x="4670746" y="3522786"/>
            <a:ext cx="4355438" cy="2217730"/>
          </a:xfrm>
          <a:prstGeom prst="rect">
            <a:avLst/>
          </a:prstGeom>
        </p:spPr>
      </p:pic>
      <p:pic>
        <p:nvPicPr>
          <p:cNvPr id="11" name="Picture 10">
            <a:extLst>
              <a:ext uri="{FF2B5EF4-FFF2-40B4-BE49-F238E27FC236}">
                <a16:creationId xmlns:a16="http://schemas.microsoft.com/office/drawing/2014/main" id="{D7F4BEB0-5D66-4C4C-9BF4-B8E018318CD8}"/>
              </a:ext>
            </a:extLst>
          </p:cNvPr>
          <p:cNvPicPr>
            <a:picLocks noChangeAspect="1"/>
          </p:cNvPicPr>
          <p:nvPr/>
        </p:nvPicPr>
        <p:blipFill>
          <a:blip r:embed="rId3"/>
          <a:stretch>
            <a:fillRect/>
          </a:stretch>
        </p:blipFill>
        <p:spPr>
          <a:xfrm>
            <a:off x="2114550" y="2378750"/>
            <a:ext cx="5553075" cy="528458"/>
          </a:xfrm>
          <a:prstGeom prst="rect">
            <a:avLst/>
          </a:prstGeom>
        </p:spPr>
      </p:pic>
      <p:pic>
        <p:nvPicPr>
          <p:cNvPr id="7" name="Picture 6">
            <a:extLst>
              <a:ext uri="{FF2B5EF4-FFF2-40B4-BE49-F238E27FC236}">
                <a16:creationId xmlns:a16="http://schemas.microsoft.com/office/drawing/2014/main" id="{5F9F24CC-F6DE-4409-B6E3-EF3C3358E82F}"/>
              </a:ext>
            </a:extLst>
          </p:cNvPr>
          <p:cNvPicPr>
            <a:picLocks noChangeAspect="1"/>
          </p:cNvPicPr>
          <p:nvPr/>
        </p:nvPicPr>
        <p:blipFill>
          <a:blip r:embed="rId4"/>
          <a:stretch>
            <a:fillRect/>
          </a:stretch>
        </p:blipFill>
        <p:spPr>
          <a:xfrm>
            <a:off x="117816" y="3429000"/>
            <a:ext cx="4526912" cy="2191056"/>
          </a:xfrm>
          <a:prstGeom prst="rect">
            <a:avLst/>
          </a:prstGeom>
        </p:spPr>
      </p:pic>
      <p:sp>
        <p:nvSpPr>
          <p:cNvPr id="5" name="TextBox 4">
            <a:extLst>
              <a:ext uri="{FF2B5EF4-FFF2-40B4-BE49-F238E27FC236}">
                <a16:creationId xmlns:a16="http://schemas.microsoft.com/office/drawing/2014/main" id="{191F8ADB-6F14-4F3F-9E75-D0757105B9F5}"/>
              </a:ext>
            </a:extLst>
          </p:cNvPr>
          <p:cNvSpPr txBox="1"/>
          <p:nvPr/>
        </p:nvSpPr>
        <p:spPr>
          <a:xfrm>
            <a:off x="6176357" y="2791447"/>
            <a:ext cx="312906" cy="369332"/>
          </a:xfrm>
          <a:prstGeom prst="rect">
            <a:avLst/>
          </a:prstGeom>
          <a:noFill/>
        </p:spPr>
        <p:txBody>
          <a:bodyPr wrap="none" rtlCol="0">
            <a:spAutoFit/>
          </a:bodyPr>
          <a:lstStyle/>
          <a:p>
            <a:r>
              <a:rPr lang="en-US" dirty="0"/>
              <a:t>5</a:t>
            </a:r>
            <a:endParaRPr lang="en-SE" dirty="0"/>
          </a:p>
        </p:txBody>
      </p:sp>
      <p:sp>
        <p:nvSpPr>
          <p:cNvPr id="10" name="TextBox 9">
            <a:extLst>
              <a:ext uri="{FF2B5EF4-FFF2-40B4-BE49-F238E27FC236}">
                <a16:creationId xmlns:a16="http://schemas.microsoft.com/office/drawing/2014/main" id="{18235402-FDA5-4EA2-BF93-D346F4A7886B}"/>
              </a:ext>
            </a:extLst>
          </p:cNvPr>
          <p:cNvSpPr txBox="1"/>
          <p:nvPr/>
        </p:nvSpPr>
        <p:spPr>
          <a:xfrm>
            <a:off x="5356423" y="2791447"/>
            <a:ext cx="312906" cy="369332"/>
          </a:xfrm>
          <a:prstGeom prst="rect">
            <a:avLst/>
          </a:prstGeom>
          <a:noFill/>
        </p:spPr>
        <p:txBody>
          <a:bodyPr wrap="none" rtlCol="0">
            <a:spAutoFit/>
          </a:bodyPr>
          <a:lstStyle/>
          <a:p>
            <a:r>
              <a:rPr lang="en-US" dirty="0"/>
              <a:t>4</a:t>
            </a:r>
            <a:endParaRPr lang="en-SE" dirty="0"/>
          </a:p>
        </p:txBody>
      </p:sp>
      <p:sp>
        <p:nvSpPr>
          <p:cNvPr id="12" name="TextBox 11">
            <a:extLst>
              <a:ext uri="{FF2B5EF4-FFF2-40B4-BE49-F238E27FC236}">
                <a16:creationId xmlns:a16="http://schemas.microsoft.com/office/drawing/2014/main" id="{3E07DD5A-D224-4229-86D5-BA9994631866}"/>
              </a:ext>
            </a:extLst>
          </p:cNvPr>
          <p:cNvSpPr txBox="1"/>
          <p:nvPr/>
        </p:nvSpPr>
        <p:spPr>
          <a:xfrm>
            <a:off x="4536487" y="2791447"/>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F04C0173-7032-4736-AF98-776340C2EBC5}"/>
              </a:ext>
            </a:extLst>
          </p:cNvPr>
          <p:cNvSpPr txBox="1"/>
          <p:nvPr/>
        </p:nvSpPr>
        <p:spPr>
          <a:xfrm>
            <a:off x="3716551" y="2791447"/>
            <a:ext cx="312906" cy="369332"/>
          </a:xfrm>
          <a:prstGeom prst="rect">
            <a:avLst/>
          </a:prstGeom>
          <a:noFill/>
        </p:spPr>
        <p:txBody>
          <a:bodyPr wrap="none" rtlCol="0">
            <a:spAutoFit/>
          </a:bodyPr>
          <a:lstStyle/>
          <a:p>
            <a:r>
              <a:rPr lang="en-US" dirty="0"/>
              <a:t>2</a:t>
            </a:r>
            <a:endParaRPr lang="en-SE" dirty="0"/>
          </a:p>
        </p:txBody>
      </p:sp>
      <p:sp>
        <p:nvSpPr>
          <p:cNvPr id="14" name="TextBox 13">
            <a:extLst>
              <a:ext uri="{FF2B5EF4-FFF2-40B4-BE49-F238E27FC236}">
                <a16:creationId xmlns:a16="http://schemas.microsoft.com/office/drawing/2014/main" id="{2D48A2C7-543F-4703-A0AB-4FBD68B4D9E0}"/>
              </a:ext>
            </a:extLst>
          </p:cNvPr>
          <p:cNvSpPr txBox="1"/>
          <p:nvPr/>
        </p:nvSpPr>
        <p:spPr>
          <a:xfrm>
            <a:off x="2896615" y="2791447"/>
            <a:ext cx="312906" cy="369332"/>
          </a:xfrm>
          <a:prstGeom prst="rect">
            <a:avLst/>
          </a:prstGeom>
          <a:noFill/>
        </p:spPr>
        <p:txBody>
          <a:bodyPr wrap="none" rtlCol="0">
            <a:spAutoFit/>
          </a:bodyPr>
          <a:lstStyle/>
          <a:p>
            <a:r>
              <a:rPr lang="en-US" dirty="0"/>
              <a:t>1</a:t>
            </a:r>
            <a:endParaRPr lang="en-SE" dirty="0"/>
          </a:p>
        </p:txBody>
      </p:sp>
      <p:sp>
        <p:nvSpPr>
          <p:cNvPr id="15" name="TextBox 14">
            <a:extLst>
              <a:ext uri="{FF2B5EF4-FFF2-40B4-BE49-F238E27FC236}">
                <a16:creationId xmlns:a16="http://schemas.microsoft.com/office/drawing/2014/main" id="{ECC8E269-9793-496F-850C-064EF9C814F3}"/>
              </a:ext>
            </a:extLst>
          </p:cNvPr>
          <p:cNvSpPr txBox="1"/>
          <p:nvPr/>
        </p:nvSpPr>
        <p:spPr>
          <a:xfrm>
            <a:off x="2076679" y="2791447"/>
            <a:ext cx="312906" cy="369332"/>
          </a:xfrm>
          <a:prstGeom prst="rect">
            <a:avLst/>
          </a:prstGeom>
          <a:noFill/>
        </p:spPr>
        <p:txBody>
          <a:bodyPr wrap="none" rtlCol="0">
            <a:spAutoFit/>
          </a:bodyPr>
          <a:lstStyle/>
          <a:p>
            <a:r>
              <a:rPr lang="en-US" dirty="0"/>
              <a:t>0</a:t>
            </a:r>
            <a:endParaRPr lang="en-S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C2BD11-C3FC-4769-BB42-CE8F489CD711}"/>
                  </a:ext>
                </a:extLst>
              </p:cNvPr>
              <p:cNvSpPr txBox="1"/>
              <p:nvPr/>
            </p:nvSpPr>
            <p:spPr>
              <a:xfrm>
                <a:off x="1159504" y="2774665"/>
                <a:ext cx="820289" cy="369332"/>
              </a:xfrm>
              <a:prstGeom prst="rect">
                <a:avLst/>
              </a:prstGeom>
              <a:noFill/>
            </p:spPr>
            <p:txBody>
              <a:bodyPr wrap="none" rtlCol="0">
                <a:spAutoFit/>
              </a:bodyPr>
              <a:lstStyle/>
              <a:p>
                <a:r>
                  <a:rPr lang="en-US" dirty="0"/>
                  <a:t>Step </a:t>
                </a:r>
                <a14:m>
                  <m:oMath xmlns:m="http://schemas.openxmlformats.org/officeDocument/2006/math">
                    <m:r>
                      <a:rPr lang="en-US" b="0" i="1" smtClean="0">
                        <a:latin typeface="Cambria Math" panose="02040503050406030204" pitchFamily="18" charset="0"/>
                      </a:rPr>
                      <m:t>𝑡</m:t>
                    </m:r>
                  </m:oMath>
                </a14:m>
                <a:endParaRPr lang="en-SE" dirty="0"/>
              </a:p>
            </p:txBody>
          </p:sp>
        </mc:Choice>
        <mc:Fallback xmlns="">
          <p:sp>
            <p:nvSpPr>
              <p:cNvPr id="6" name="TextBox 5">
                <a:extLst>
                  <a:ext uri="{FF2B5EF4-FFF2-40B4-BE49-F238E27FC236}">
                    <a16:creationId xmlns:a16="http://schemas.microsoft.com/office/drawing/2014/main" id="{D6C2BD11-C3FC-4769-BB42-CE8F489CD711}"/>
                  </a:ext>
                </a:extLst>
              </p:cNvPr>
              <p:cNvSpPr txBox="1">
                <a:spLocks noRot="1" noChangeAspect="1" noMove="1" noResize="1" noEditPoints="1" noAdjustHandles="1" noChangeArrowheads="1" noChangeShapeType="1" noTextEdit="1"/>
              </p:cNvSpPr>
              <p:nvPr/>
            </p:nvSpPr>
            <p:spPr>
              <a:xfrm>
                <a:off x="1159504" y="2774665"/>
                <a:ext cx="820289" cy="369332"/>
              </a:xfrm>
              <a:prstGeom prst="rect">
                <a:avLst/>
              </a:prstGeom>
              <a:blipFill>
                <a:blip r:embed="rId5"/>
                <a:stretch>
                  <a:fillRect l="-592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95AA874-7C57-4881-B3A4-BEC4FB5D799D}"/>
                  </a:ext>
                </a:extLst>
              </p:cNvPr>
              <p:cNvSpPr txBox="1"/>
              <p:nvPr/>
            </p:nvSpPr>
            <p:spPr>
              <a:xfrm>
                <a:off x="728991" y="2302580"/>
                <a:ext cx="1494768" cy="369332"/>
              </a:xfrm>
              <a:prstGeom prst="rect">
                <a:avLst/>
              </a:prstGeom>
              <a:noFill/>
            </p:spPr>
            <p:txBody>
              <a:bodyPr wrap="none" rtlCol="0">
                <a:spAutoFit/>
              </a:bodyPr>
              <a:lstStyle/>
              <a:p>
                <a:r>
                  <a:rPr lang="en-US" dirty="0"/>
                  <a:t>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oMath>
                </a14:m>
                <a:endParaRPr lang="en-SE" dirty="0"/>
              </a:p>
            </p:txBody>
          </p:sp>
        </mc:Choice>
        <mc:Fallback xmlns="">
          <p:sp>
            <p:nvSpPr>
              <p:cNvPr id="16" name="TextBox 15">
                <a:extLst>
                  <a:ext uri="{FF2B5EF4-FFF2-40B4-BE49-F238E27FC236}">
                    <a16:creationId xmlns:a16="http://schemas.microsoft.com/office/drawing/2014/main" id="{095AA874-7C57-4881-B3A4-BEC4FB5D799D}"/>
                  </a:ext>
                </a:extLst>
              </p:cNvPr>
              <p:cNvSpPr txBox="1">
                <a:spLocks noRot="1" noChangeAspect="1" noMove="1" noResize="1" noEditPoints="1" noAdjustHandles="1" noChangeArrowheads="1" noChangeShapeType="1" noTextEdit="1"/>
              </p:cNvSpPr>
              <p:nvPr/>
            </p:nvSpPr>
            <p:spPr>
              <a:xfrm>
                <a:off x="728991" y="2302580"/>
                <a:ext cx="1494768" cy="369332"/>
              </a:xfrm>
              <a:prstGeom prst="rect">
                <a:avLst/>
              </a:prstGeom>
              <a:blipFill>
                <a:blip r:embed="rId6"/>
                <a:stretch>
                  <a:fillRect l="-3673" t="-10000" b="-2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7C74B7-9E58-42F8-B49F-44C2965CE7D7}"/>
                  </a:ext>
                </a:extLst>
              </p:cNvPr>
              <p:cNvSpPr txBox="1"/>
              <p:nvPr/>
            </p:nvSpPr>
            <p:spPr>
              <a:xfrm>
                <a:off x="24575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1E7C74B7-9E58-42F8-B49F-44C2965CE7D7}"/>
                  </a:ext>
                </a:extLst>
              </p:cNvPr>
              <p:cNvSpPr txBox="1">
                <a:spLocks noRot="1" noChangeAspect="1" noMove="1" noResize="1" noEditPoints="1" noAdjustHandles="1" noChangeArrowheads="1" noChangeShapeType="1" noTextEdit="1"/>
              </p:cNvSpPr>
              <p:nvPr/>
            </p:nvSpPr>
            <p:spPr>
              <a:xfrm>
                <a:off x="2457575" y="2062961"/>
                <a:ext cx="457894"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8F3229-7DA7-4C89-9416-3E32C0A0696D}"/>
                  </a:ext>
                </a:extLst>
              </p:cNvPr>
              <p:cNvSpPr txBox="1"/>
              <p:nvPr/>
            </p:nvSpPr>
            <p:spPr>
              <a:xfrm>
                <a:off x="325580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SE" dirty="0"/>
              </a:p>
            </p:txBody>
          </p:sp>
        </mc:Choice>
        <mc:Fallback xmlns="">
          <p:sp>
            <p:nvSpPr>
              <p:cNvPr id="19" name="TextBox 18">
                <a:extLst>
                  <a:ext uri="{FF2B5EF4-FFF2-40B4-BE49-F238E27FC236}">
                    <a16:creationId xmlns:a16="http://schemas.microsoft.com/office/drawing/2014/main" id="{148F3229-7DA7-4C89-9416-3E32C0A0696D}"/>
                  </a:ext>
                </a:extLst>
              </p:cNvPr>
              <p:cNvSpPr txBox="1">
                <a:spLocks noRot="1" noChangeAspect="1" noMove="1" noResize="1" noEditPoints="1" noAdjustHandles="1" noChangeArrowheads="1" noChangeShapeType="1" noTextEdit="1"/>
              </p:cNvSpPr>
              <p:nvPr/>
            </p:nvSpPr>
            <p:spPr>
              <a:xfrm>
                <a:off x="3255800" y="2062961"/>
                <a:ext cx="457894"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DBADFA2-7210-4235-B6E7-A8DFD4C8B64A}"/>
                  </a:ext>
                </a:extLst>
              </p:cNvPr>
              <p:cNvSpPr txBox="1"/>
              <p:nvPr/>
            </p:nvSpPr>
            <p:spPr>
              <a:xfrm>
                <a:off x="405402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SE" dirty="0"/>
              </a:p>
            </p:txBody>
          </p:sp>
        </mc:Choice>
        <mc:Fallback xmlns="">
          <p:sp>
            <p:nvSpPr>
              <p:cNvPr id="20" name="TextBox 19">
                <a:extLst>
                  <a:ext uri="{FF2B5EF4-FFF2-40B4-BE49-F238E27FC236}">
                    <a16:creationId xmlns:a16="http://schemas.microsoft.com/office/drawing/2014/main" id="{0DBADFA2-7210-4235-B6E7-A8DFD4C8B64A}"/>
                  </a:ext>
                </a:extLst>
              </p:cNvPr>
              <p:cNvSpPr txBox="1">
                <a:spLocks noRot="1" noChangeAspect="1" noMove="1" noResize="1" noEditPoints="1" noAdjustHandles="1" noChangeArrowheads="1" noChangeShapeType="1" noTextEdit="1"/>
              </p:cNvSpPr>
              <p:nvPr/>
            </p:nvSpPr>
            <p:spPr>
              <a:xfrm>
                <a:off x="4054025" y="2062961"/>
                <a:ext cx="457894" cy="369332"/>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D26B70-96F9-44F1-B8B8-8752475EFBB3}"/>
                  </a:ext>
                </a:extLst>
              </p:cNvPr>
              <p:cNvSpPr txBox="1"/>
              <p:nvPr/>
            </p:nvSpPr>
            <p:spPr>
              <a:xfrm>
                <a:off x="4852250"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4</m:t>
                          </m:r>
                        </m:sub>
                      </m:sSub>
                    </m:oMath>
                  </m:oMathPara>
                </a14:m>
                <a:endParaRPr lang="en-SE" dirty="0"/>
              </a:p>
            </p:txBody>
          </p:sp>
        </mc:Choice>
        <mc:Fallback xmlns="">
          <p:sp>
            <p:nvSpPr>
              <p:cNvPr id="21" name="TextBox 20">
                <a:extLst>
                  <a:ext uri="{FF2B5EF4-FFF2-40B4-BE49-F238E27FC236}">
                    <a16:creationId xmlns:a16="http://schemas.microsoft.com/office/drawing/2014/main" id="{DDD26B70-96F9-44F1-B8B8-8752475EFBB3}"/>
                  </a:ext>
                </a:extLst>
              </p:cNvPr>
              <p:cNvSpPr txBox="1">
                <a:spLocks noRot="1" noChangeAspect="1" noMove="1" noResize="1" noEditPoints="1" noAdjustHandles="1" noChangeArrowheads="1" noChangeShapeType="1" noTextEdit="1"/>
              </p:cNvSpPr>
              <p:nvPr/>
            </p:nvSpPr>
            <p:spPr>
              <a:xfrm>
                <a:off x="4852250" y="2062961"/>
                <a:ext cx="457894" cy="369332"/>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903C25-2343-473D-9136-F063A0D1778D}"/>
                  </a:ext>
                </a:extLst>
              </p:cNvPr>
              <p:cNvSpPr txBox="1"/>
              <p:nvPr/>
            </p:nvSpPr>
            <p:spPr>
              <a:xfrm>
                <a:off x="5650475" y="2062961"/>
                <a:ext cx="4578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5</m:t>
                          </m:r>
                        </m:sub>
                      </m:sSub>
                    </m:oMath>
                  </m:oMathPara>
                </a14:m>
                <a:endParaRPr lang="en-SE" dirty="0"/>
              </a:p>
            </p:txBody>
          </p:sp>
        </mc:Choice>
        <mc:Fallback xmlns="">
          <p:sp>
            <p:nvSpPr>
              <p:cNvPr id="22" name="TextBox 21">
                <a:extLst>
                  <a:ext uri="{FF2B5EF4-FFF2-40B4-BE49-F238E27FC236}">
                    <a16:creationId xmlns:a16="http://schemas.microsoft.com/office/drawing/2014/main" id="{37903C25-2343-473D-9136-F063A0D1778D}"/>
                  </a:ext>
                </a:extLst>
              </p:cNvPr>
              <p:cNvSpPr txBox="1">
                <a:spLocks noRot="1" noChangeAspect="1" noMove="1" noResize="1" noEditPoints="1" noAdjustHandles="1" noChangeArrowheads="1" noChangeShapeType="1" noTextEdit="1"/>
              </p:cNvSpPr>
              <p:nvPr/>
            </p:nvSpPr>
            <p:spPr>
              <a:xfrm>
                <a:off x="5650475" y="2062961"/>
                <a:ext cx="457894" cy="369332"/>
              </a:xfrm>
              <a:prstGeom prst="rect">
                <a:avLst/>
              </a:prstGeom>
              <a:blipFill>
                <a:blip r:embed="rId11"/>
                <a:stretch>
                  <a:fillRect b="-1639"/>
                </a:stretch>
              </a:blipFill>
            </p:spPr>
            <p:txBody>
              <a:bodyPr/>
              <a:lstStyle/>
              <a:p>
                <a:r>
                  <a:rPr lang="en-SE">
                    <a:noFill/>
                  </a:rPr>
                  <a:t> </a:t>
                </a:r>
              </a:p>
            </p:txBody>
          </p:sp>
        </mc:Fallback>
      </mc:AlternateContent>
    </p:spTree>
    <p:extLst>
      <p:ext uri="{BB962C8B-B14F-4D97-AF65-F5344CB8AC3E}">
        <p14:creationId xmlns:p14="http://schemas.microsoft.com/office/powerpoint/2010/main" val="1900678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925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a:t>
            </a:r>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36D8-BEAC-44C8-B61B-4A6E51313505}"/>
              </a:ext>
            </a:extLst>
          </p:cNvPr>
          <p:cNvSpPr>
            <a:spLocks noGrp="1"/>
          </p:cNvSpPr>
          <p:nvPr>
            <p:ph type="title"/>
          </p:nvPr>
        </p:nvSpPr>
        <p:spPr/>
        <p:txBody>
          <a:bodyPr/>
          <a:lstStyle/>
          <a:p>
            <a:r>
              <a:rPr lang="en-US" dirty="0"/>
              <a:t>Exploration-Exploitation Dilemma</a:t>
            </a:r>
            <a:endParaRPr lang="en-SE" dirty="0"/>
          </a:p>
        </p:txBody>
      </p:sp>
      <p:sp>
        <p:nvSpPr>
          <p:cNvPr id="3" name="Content Placeholder 2">
            <a:extLst>
              <a:ext uri="{FF2B5EF4-FFF2-40B4-BE49-F238E27FC236}">
                <a16:creationId xmlns:a16="http://schemas.microsoft.com/office/drawing/2014/main" id="{A2261305-786F-4D25-8359-C2DBA7BB2491}"/>
              </a:ext>
            </a:extLst>
          </p:cNvPr>
          <p:cNvSpPr>
            <a:spLocks noGrp="1"/>
          </p:cNvSpPr>
          <p:nvPr>
            <p:ph idx="1"/>
          </p:nvPr>
        </p:nvSpPr>
        <p:spPr/>
        <p:txBody>
          <a:bodyPr>
            <a:normAutofit lnSpcReduction="10000"/>
          </a:bodyPr>
          <a:lstStyle/>
          <a:p>
            <a:r>
              <a:rPr lang="en-US" dirty="0"/>
              <a:t>The agent has to exploit what it has already experienced in order to obtain reward, but it also has to explore in order to make better action selections in the future. </a:t>
            </a:r>
            <a:endParaRPr lang="en-SE" dirty="0"/>
          </a:p>
          <a:p>
            <a:pPr lvl="1"/>
            <a:r>
              <a:rPr lang="en-US" dirty="0"/>
              <a:t>Exploitation: to obtain a lot of reward, the agent must prefer actions that it has tried in the past and found to be effective in producing reward. </a:t>
            </a:r>
          </a:p>
          <a:p>
            <a:pPr lvl="1"/>
            <a:r>
              <a:rPr lang="en-US" dirty="0"/>
              <a:t>Exploration: to discover such actions, it has to try actions that it has not selected before. </a:t>
            </a:r>
          </a:p>
        </p:txBody>
      </p:sp>
      <p:sp>
        <p:nvSpPr>
          <p:cNvPr id="4" name="Slide Number Placeholder 3">
            <a:extLst>
              <a:ext uri="{FF2B5EF4-FFF2-40B4-BE49-F238E27FC236}">
                <a16:creationId xmlns:a16="http://schemas.microsoft.com/office/drawing/2014/main" id="{3555FFB7-482A-4E34-984B-0E6515DE9BD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1911975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(exploration);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r>
                  <a:rPr lang="en-US" dirty="0"/>
                  <a:t> (exploitation)</a:t>
                </a:r>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fontScale="70000" lnSpcReduction="2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a:r>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i="1">
                        <a:latin typeface="Cambria Math" panose="02040503050406030204" pitchFamily="18" charset="0"/>
                      </a:rPr>
                      <m:t>𝔼</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b="0" i="1" smtClean="0">
                            <a:latin typeface="Cambria Math" panose="02040503050406030204" pitchFamily="18" charset="0"/>
                          </a:rPr>
                          <m:t>+…</m:t>
                        </m:r>
                      </m:e>
                    </m:d>
                  </m:oMath>
                </a14:m>
                <a:endParaRPr lang="en-US" b="0"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𝔼</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+4</m:t>
                            </m:r>
                          </m:sub>
                        </m:sSub>
                        <m:r>
                          <a:rPr lang="en-US" b="0" i="1" smtClean="0">
                            <a:latin typeface="Cambria Math" panose="02040503050406030204" pitchFamily="18" charset="0"/>
                          </a:rPr>
                          <m:t>+…</m:t>
                        </m:r>
                      </m:e>
                    </m:d>
                  </m:oMath>
                </a14:m>
                <a:endParaRPr lang="en-US" b="0" dirty="0"/>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+4</m:t>
                            </m:r>
                          </m:sub>
                        </m:sSub>
                        <m:r>
                          <a:rPr lang="en-US" i="1">
                            <a:latin typeface="Cambria Math" panose="02040503050406030204" pitchFamily="18" charset="0"/>
                          </a:rPr>
                          <m:t>+…</m:t>
                        </m:r>
                      </m:e>
                    </m:d>
                  </m:oMath>
                </a14:m>
                <a:endParaRPr lang="en-US" dirty="0"/>
              </a:p>
              <a:p>
                <a:pPr lvl="1"/>
                <a:endParaRPr lang="en-US" dirty="0">
                  <a:solidFill>
                    <a:schemeClr val="tx1"/>
                  </a:solidFill>
                </a:endParaRPr>
              </a:p>
              <a:p>
                <a:pPr lvl="1"/>
                <a:r>
                  <a:rPr lang="en-US">
                    <a:solidFill>
                      <a:schemeClr val="tx1"/>
                    </a:solidFill>
                  </a:rPr>
                  <a:t>XXX</a:t>
                </a:r>
                <a:endParaRPr lang="en-US" dirty="0">
                  <a:solidFill>
                    <a:schemeClr val="tx1"/>
                  </a:solidFill>
                </a:endParaRPr>
              </a:p>
              <a:p>
                <a:r>
                  <a:rPr lang="en-US" dirty="0">
                    <a:solidFill>
                      <a:schemeClr val="tx1"/>
                    </a:solidFill>
                  </a:rPr>
                  <a:t>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815" t="-274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915781EB-997E-4830-9BCB-88F292708E3A}"/>
              </a:ext>
            </a:extLst>
          </p:cNvPr>
          <p:cNvPicPr>
            <a:picLocks noChangeAspect="1"/>
          </p:cNvPicPr>
          <p:nvPr/>
        </p:nvPicPr>
        <p:blipFill>
          <a:blip r:embed="rId4"/>
          <a:stretch>
            <a:fillRect/>
          </a:stretch>
        </p:blipFill>
        <p:spPr>
          <a:xfrm>
            <a:off x="5062450" y="274638"/>
            <a:ext cx="4571999" cy="2114843"/>
          </a:xfrm>
          <a:prstGeom prst="rect">
            <a:avLst/>
          </a:prstGeom>
        </p:spPr>
      </p:pic>
    </p:spTree>
    <p:extLst>
      <p:ext uri="{BB962C8B-B14F-4D97-AF65-F5344CB8AC3E}">
        <p14:creationId xmlns:p14="http://schemas.microsoft.com/office/powerpoint/2010/main" val="3137988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oMath>
                </a14:m>
                <a:r>
                  <a:rPr lang="en-US" i="1" dirty="0"/>
                  <a:t> </a:t>
                </a:r>
                <a:r>
                  <a:rPr lang="en-US" dirty="0"/>
                  <a:t>from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b="0" i="1" smtClean="0">
                        <a:latin typeface="Cambria Math" panose="02040503050406030204" pitchFamily="18" charset="0"/>
                      </a:rPr>
                      <m:t>)</m:t>
                    </m:r>
                  </m:oMath>
                </a14:m>
                <a:endParaRPr lang="en-SE" i="1"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3280372"/>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Policy Evaluation w. the set of Bellman Exp </a:t>
                </a:r>
                <a:r>
                  <a:rPr lang="en-US"/>
                  <a:t>Equations,w</a:t>
                </a:r>
                <a:r>
                  <a:rPr lang="en-US" dirty="0"/>
                  <a:t>. solution shown in the figure:</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3280372"/>
              </a:xfrm>
              <a:blipFill>
                <a:blip r:embed="rId3"/>
                <a:stretch>
                  <a:fillRect l="-214" t="-16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1087987" y="4156987"/>
            <a:ext cx="6968025" cy="2617523"/>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399" y="642219"/>
                <a:ext cx="8710943" cy="2424831"/>
              </a:xfrm>
            </p:spPr>
            <p:txBody>
              <a:bodyPr>
                <a:normAutofit fontScale="55000" lnSpcReduction="20000"/>
              </a:bodyPr>
              <a:lstStyle/>
              <a:p>
                <a:r>
                  <a:rPr lang="en-US" sz="2800" b="0" dirty="0"/>
                  <a:t>TD:</a:t>
                </a: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(every-visit. when used as subscript, </a:t>
                </a:r>
                <a14:m>
                  <m:oMath xmlns:m="http://schemas.openxmlformats.org/officeDocument/2006/math">
                    <m:r>
                      <a:rPr lang="en-US" sz="2800" b="0" i="1" smtClean="0">
                        <a:latin typeface="Cambria Math" panose="02040503050406030204" pitchFamily="18" charset="0"/>
                      </a:rPr>
                      <m:t>𝑇</m:t>
                    </m:r>
                  </m:oMath>
                </a14:m>
                <a:r>
                  <a:rPr lang="en-US" sz="2800" dirty="0"/>
                  <a:t> denotes the time instant of reaching the terminal state)</a:t>
                </a:r>
              </a:p>
              <a:p>
                <a:pPr lvl="1"/>
                <a14:m>
                  <m:oMath xmlns:m="http://schemas.openxmlformats.org/officeDocument/2006/math">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=1,</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i="1">
                        <a:latin typeface="Cambria Math" panose="02040503050406030204" pitchFamily="18" charset="0"/>
                      </a:rPr>
                      <m:t>=</m:t>
                    </m:r>
                    <m:r>
                      <a:rPr lang="en-US" sz="2400" b="0" i="1" smtClean="0">
                        <a:latin typeface="Cambria Math" panose="02040503050406030204" pitchFamily="18" charset="0"/>
                      </a:rPr>
                      <m:t>0+1⋅</m:t>
                    </m:r>
                    <m:r>
                      <a:rPr lang="en-US" sz="2400" i="1">
                        <a:latin typeface="Cambria Math" panose="02040503050406030204" pitchFamily="18" charset="0"/>
                      </a:rPr>
                      <m:t>1</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𝑇</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=0+1⋅1=1</m:t>
                    </m:r>
                  </m:oMath>
                </a14:m>
                <a:endParaRPr lang="en-US" sz="2400" b="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399" y="642219"/>
                <a:ext cx="8710943" cy="2424831"/>
              </a:xfrm>
              <a:blipFill>
                <a:blip r:embed="rId4"/>
                <a:stretch>
                  <a:fillRect l="-210"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pSp>
        <p:nvGrpSpPr>
          <p:cNvPr id="6" name="Group 5">
            <a:extLst>
              <a:ext uri="{FF2B5EF4-FFF2-40B4-BE49-F238E27FC236}">
                <a16:creationId xmlns:a16="http://schemas.microsoft.com/office/drawing/2014/main" id="{D65B725E-4AAC-429F-B715-1573192DC720}"/>
              </a:ext>
            </a:extLst>
          </p:cNvPr>
          <p:cNvGrpSpPr/>
          <p:nvPr/>
        </p:nvGrpSpPr>
        <p:grpSpPr>
          <a:xfrm>
            <a:off x="1506876" y="2967197"/>
            <a:ext cx="6456024" cy="3624433"/>
            <a:chOff x="1506876" y="3332969"/>
            <a:chExt cx="6130247" cy="3441541"/>
          </a:xfrm>
        </p:grpSpPr>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506876" y="3332969"/>
              <a:ext cx="6130247" cy="3441541"/>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568754" y="5569113"/>
              <a:ext cx="540084" cy="276999"/>
            </a:xfrm>
            <a:prstGeom prst="rect">
              <a:avLst/>
            </a:prstGeom>
            <a:noFill/>
          </p:spPr>
          <p:txBody>
            <a:bodyPr wrap="none" rtlCol="0">
              <a:spAutoFit/>
            </a:bodyPr>
            <a:lstStyle/>
            <a:p>
              <a:r>
                <a:rPr lang="en-US" baseline="-25000" dirty="0"/>
                <a:t>t=T-3</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348463" y="5569113"/>
              <a:ext cx="540084" cy="276999"/>
            </a:xfrm>
            <a:prstGeom prst="rect">
              <a:avLst/>
            </a:prstGeom>
            <a:noFill/>
          </p:spPr>
          <p:txBody>
            <a:bodyPr wrap="none" rtlCol="0">
              <a:spAutoFit/>
            </a:bodyPr>
            <a:lstStyle/>
            <a:p>
              <a:r>
                <a:rPr lang="en-US" baseline="-25000" dirty="0"/>
                <a:t>t=T-2</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085293" y="5569113"/>
              <a:ext cx="540084" cy="276999"/>
            </a:xfrm>
            <a:prstGeom prst="rect">
              <a:avLst/>
            </a:prstGeom>
            <a:noFill/>
          </p:spPr>
          <p:txBody>
            <a:bodyPr wrap="none" rtlCol="0">
              <a:spAutoFit/>
            </a:bodyPr>
            <a:lstStyle/>
            <a:p>
              <a:r>
                <a:rPr lang="en-US" baseline="-25000" dirty="0"/>
                <a:t>t=T-1</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12292" cy="276999"/>
            </a:xfrm>
            <a:prstGeom prst="rect">
              <a:avLst/>
            </a:prstGeom>
            <a:noFill/>
          </p:spPr>
          <p:txBody>
            <a:bodyPr wrap="none" rtlCol="0">
              <a:spAutoFit/>
            </a:bodyPr>
            <a:lstStyle/>
            <a:p>
              <a:r>
                <a:rPr lang="en-US" baseline="-25000" dirty="0"/>
                <a:t>t=T</a:t>
              </a:r>
              <a:endParaRPr lang="en-SE" baseline="-25000"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9A321F-1589-4C89-94E0-6489177609AF}"/>
                  </a:ext>
                </a:extLst>
              </p:cNvPr>
              <p:cNvSpPr txBox="1"/>
              <p:nvPr/>
            </p:nvSpPr>
            <p:spPr>
              <a:xfrm>
                <a:off x="3649752" y="4836563"/>
                <a:ext cx="379869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19A321F-1589-4C89-94E0-6489177609AF}"/>
                  </a:ext>
                </a:extLst>
              </p:cNvPr>
              <p:cNvSpPr txBox="1">
                <a:spLocks noRot="1" noChangeAspect="1" noMove="1" noResize="1" noEditPoints="1" noAdjustHandles="1" noChangeArrowheads="1" noChangeShapeType="1" noTextEdit="1"/>
              </p:cNvSpPr>
              <p:nvPr/>
            </p:nvSpPr>
            <p:spPr>
              <a:xfrm>
                <a:off x="3649752" y="4836563"/>
                <a:ext cx="379869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389000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DBC-507E-49B7-AC0B-C97C52CA3881}"/>
              </a:ext>
            </a:extLst>
          </p:cNvPr>
          <p:cNvSpPr>
            <a:spLocks noGrp="1"/>
          </p:cNvSpPr>
          <p:nvPr>
            <p:ph type="title"/>
          </p:nvPr>
        </p:nvSpPr>
        <p:spPr/>
        <p:txBody>
          <a:bodyPr/>
          <a:lstStyle/>
          <a:p>
            <a:r>
              <a:rPr lang="en-US" dirty="0"/>
              <a:t>Quiz on TD vs. MC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BB73F-D4C3-45E6-BC6D-36F8AAF3EC9B}"/>
                  </a:ext>
                </a:extLst>
              </p:cNvPr>
              <p:cNvSpPr>
                <a:spLocks noGrp="1"/>
              </p:cNvSpPr>
              <p:nvPr>
                <p:ph idx="1"/>
              </p:nvPr>
            </p:nvSpPr>
            <p:spPr/>
            <p:txBody>
              <a:bodyPr>
                <a:normAutofit fontScale="62500" lnSpcReduction="20000"/>
              </a:bodyPr>
              <a:lstStyle/>
              <a:p>
                <a:r>
                  <a:rPr lang="en-US" sz="2800" b="0" dirty="0"/>
                  <a:t>Q: Is the following a more efficient TD update sequence with backward, in-place updates?</a:t>
                </a: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m:t>
                    </m:r>
                    <m:r>
                      <a:rPr lang="en-US" sz="2400" b="0" i="1" smtClean="0">
                        <a:solidFill>
                          <a:srgbClr val="C00000"/>
                        </a:solidFill>
                        <a:latin typeface="Cambria Math" panose="02040503050406030204" pitchFamily="18" charset="0"/>
                      </a:rPr>
                      <m:t>0.75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7</m:t>
                        </m:r>
                        <m:r>
                          <a:rPr lang="en-US" sz="2400" i="1">
                            <a:solidFill>
                              <a:srgbClr val="C00000"/>
                            </a:solidFill>
                            <a:latin typeface="Cambria Math" panose="02040503050406030204" pitchFamily="18" charset="0"/>
                          </a:rPr>
                          <m:t>5</m:t>
                        </m:r>
                        <m:r>
                          <a:rPr lang="en-US" sz="2400" i="1">
                            <a:latin typeface="Cambria Math" panose="02040503050406030204" pitchFamily="18" charset="0"/>
                          </a:rPr>
                          <m:t>−.5</m:t>
                        </m:r>
                      </m:e>
                    </m:d>
                    <m:r>
                      <a:rPr lang="en-US" sz="2400" i="1">
                        <a:latin typeface="Cambria Math" panose="02040503050406030204" pitchFamily="18" charset="0"/>
                      </a:rPr>
                      <m:t>=</m:t>
                    </m:r>
                    <m:r>
                      <a:rPr lang="en-US" sz="240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625</m:t>
                    </m:r>
                  </m:oMath>
                </a14:m>
                <a:endParaRPr lang="en-US" sz="2400" i="1" dirty="0">
                  <a:solidFill>
                    <a:srgbClr val="C00000"/>
                  </a:solidFill>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b="0" i="1" smtClean="0">
                            <a:solidFill>
                              <a:srgbClr val="C00000"/>
                            </a:solidFill>
                            <a:latin typeface="Cambria Math" panose="02040503050406030204" pitchFamily="18" charset="0"/>
                          </a:rPr>
                          <m:t>.625</m:t>
                        </m:r>
                        <m:r>
                          <a:rPr lang="en-US" sz="2400" i="1">
                            <a:latin typeface="Cambria Math" panose="02040503050406030204" pitchFamily="18" charset="0"/>
                          </a:rPr>
                          <m:t>−.5</m:t>
                        </m:r>
                      </m:e>
                    </m:d>
                    <m:r>
                      <a:rPr lang="en-US" sz="2400" i="1">
                        <a:latin typeface="Cambria Math" panose="02040503050406030204" pitchFamily="18" charset="0"/>
                      </a:rPr>
                      <m:t>=0.5</m:t>
                    </m:r>
                    <m:r>
                      <a:rPr lang="en-US" sz="2400" b="0" i="1" smtClean="0">
                        <a:latin typeface="Cambria Math" panose="02040503050406030204" pitchFamily="18" charset="0"/>
                      </a:rPr>
                      <m:t>625</m:t>
                    </m:r>
                  </m:oMath>
                </a14:m>
                <a:endParaRPr lang="en-US" sz="2400" i="1" dirty="0">
                  <a:latin typeface="Cambria Math" panose="02040503050406030204" pitchFamily="18" charset="0"/>
                </a:endParaRPr>
              </a:p>
              <a:p>
                <a:r>
                  <a:rPr lang="en-US" sz="2800" dirty="0"/>
                  <a:t>A: This is not feasible since TD updates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r>
                      <a:rPr lang="en-US" sz="2800" i="1">
                        <a:latin typeface="Cambria Math" panose="02040503050406030204" pitchFamily="18" charset="0"/>
                      </a:rPr>
                      <m:t>𝑆</m:t>
                    </m:r>
                    <m:r>
                      <a:rPr lang="en-US" sz="2800" i="1">
                        <a:latin typeface="Cambria Math" panose="02040503050406030204" pitchFamily="18" charset="0"/>
                      </a:rPr>
                      <m:t>)</m:t>
                    </m:r>
                  </m:oMath>
                </a14:m>
                <a:r>
                  <a:rPr lang="en-US" sz="2800" dirty="0"/>
                  <a:t> at every time step, and does not keep track of the history of visited states</a:t>
                </a:r>
              </a:p>
              <a:p>
                <a:r>
                  <a:rPr lang="en-US" sz="2800" dirty="0"/>
                  <a:t>Q: Can we use </a:t>
                </a:r>
                <a:r>
                  <a:rPr lang="en-US" sz="2800" b="0" dirty="0"/>
                  <a:t>backward, in-place updates for MC?</a:t>
                </a:r>
                <a:endParaRPr lang="en-US" sz="2800" dirty="0"/>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r>
                  <a:rPr lang="en-US" sz="2800" dirty="0"/>
                  <a:t>A: Yes, but it makes no difference in this example whether you use forward or backward update for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which is based on </a:t>
                </a:r>
                <a14:m>
                  <m:oMath xmlns:m="http://schemas.openxmlformats.org/officeDocument/2006/math">
                    <m:r>
                      <a:rPr lang="en-US" sz="2800" b="0" i="1" smtClean="0">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not bootstrapped off </a:t>
                </a:r>
                <a14:m>
                  <m:oMath xmlns:m="http://schemas.openxmlformats.org/officeDocument/2006/math">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r>
                      <a:rPr lang="en-US" sz="2800" i="1">
                        <a:latin typeface="Cambria Math" panose="02040503050406030204" pitchFamily="18" charset="0"/>
                      </a:rPr>
                      <m:t>)</m:t>
                    </m:r>
                  </m:oMath>
                </a14:m>
                <a:r>
                  <a:rPr lang="en-US" sz="2800" dirty="0"/>
                  <a:t>. </a:t>
                </a:r>
              </a:p>
              <a:p>
                <a:r>
                  <a:rPr lang="en-US" sz="2800" dirty="0"/>
                  <a:t>For every-visit MC using </a:t>
                </a:r>
                <a14:m>
                  <m:oMath xmlns:m="http://schemas.openxmlformats.org/officeDocument/2006/math">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𝑉</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e>
                    </m:d>
                    <m:r>
                      <a:rPr lang="en-US" sz="2800" i="1">
                        <a:latin typeface="Cambria Math" panose="02040503050406030204" pitchFamily="18" charset="0"/>
                      </a:rPr>
                      <m:t>+</m:t>
                    </m:r>
                    <m:r>
                      <a:rPr lang="en-US" sz="2800" i="1">
                        <a:latin typeface="Cambria Math" panose="02040503050406030204" pitchFamily="18" charset="0"/>
                      </a:rPr>
                      <m:t>𝛼</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𝐺</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𝑉</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𝑡</m:t>
                        </m:r>
                      </m:sub>
                    </m:sSub>
                    <m:r>
                      <a:rPr lang="en-US" sz="2800" i="1">
                        <a:latin typeface="Cambria Math" panose="02040503050406030204" pitchFamily="18" charset="0"/>
                      </a:rPr>
                      <m:t>)]</m:t>
                    </m:r>
                  </m:oMath>
                </a14:m>
                <a:r>
                  <a:rPr lang="en-US" sz="2800" dirty="0"/>
                  <a:t> to update each state’s value function, we should use forward update to give more recent visits higher weight, in case </a:t>
                </a:r>
                <a:r>
                  <a:rPr lang="en-US" sz="2800"/>
                  <a:t>the same </a:t>
                </a:r>
                <a:r>
                  <a:rPr lang="en-US" sz="2800" dirty="0"/>
                  <a:t>state is visited multiple times in one episode (refer to p.13 “MC Prediction Details”)</a:t>
                </a:r>
              </a:p>
              <a:p>
                <a:endParaRPr lang="en-SE" dirty="0"/>
              </a:p>
            </p:txBody>
          </p:sp>
        </mc:Choice>
        <mc:Fallback xmlns="">
          <p:sp>
            <p:nvSpPr>
              <p:cNvPr id="3" name="Content Placeholder 2">
                <a:extLst>
                  <a:ext uri="{FF2B5EF4-FFF2-40B4-BE49-F238E27FC236}">
                    <a16:creationId xmlns:a16="http://schemas.microsoft.com/office/drawing/2014/main" id="{F94BB73F-D4C3-45E6-BC6D-36F8AAF3EC9B}"/>
                  </a:ext>
                </a:extLst>
              </p:cNvPr>
              <p:cNvSpPr>
                <a:spLocks noGrp="1" noRot="1" noChangeAspect="1" noMove="1" noResize="1" noEditPoints="1" noAdjustHandles="1" noChangeArrowheads="1" noChangeShapeType="1" noTextEdit="1"/>
              </p:cNvSpPr>
              <p:nvPr>
                <p:ph idx="1"/>
              </p:nvPr>
            </p:nvSpPr>
            <p:spPr>
              <a:blipFill>
                <a:blip r:embed="rId3"/>
                <a:stretch>
                  <a:fillRect l="-444" t="-1792"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C78C3E8-8859-4C71-AA37-EC375C6B087B}"/>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Tree>
    <p:extLst>
      <p:ext uri="{BB962C8B-B14F-4D97-AF65-F5344CB8AC3E}">
        <p14:creationId xmlns:p14="http://schemas.microsoft.com/office/powerpoint/2010/main" val="2931533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a:xfrm>
                <a:off x="0" y="173529"/>
                <a:ext cx="9305925" cy="868362"/>
              </a:xfrm>
            </p:spPr>
            <p:txBody>
              <a:bodyPr/>
              <a:lstStyle/>
              <a:p>
                <a:r>
                  <a:rPr lang="en-US" sz="4400" dirty="0"/>
                  <a:t>Episode2 Pt4 </a:t>
                </a:r>
                <a14:m>
                  <m:oMath xmlns:m="http://schemas.openxmlformats.org/officeDocument/2006/math">
                    <m:r>
                      <a:rPr lang="en-US" sz="4400">
                        <a:latin typeface="Cambria Math" panose="02040503050406030204" pitchFamily="18" charset="0"/>
                      </a:rPr>
                      <m:t>(</m:t>
                    </m:r>
                    <m:r>
                      <a:rPr lang="en-US" sz="4400" b="0" i="1" smtClean="0">
                        <a:latin typeface="Cambria Math" panose="02040503050406030204" pitchFamily="18" charset="0"/>
                      </a:rPr>
                      <m:t>𝐸</m:t>
                    </m:r>
                    <m:r>
                      <a:rPr lang="en-US" sz="4400" b="0" i="1" smtClean="0">
                        <a:latin typeface="Cambria Math" panose="02040503050406030204" pitchFamily="18" charset="0"/>
                      </a:rPr>
                      <m:t>,</m:t>
                    </m:r>
                    <m:r>
                      <a:rPr lang="en-US" sz="4400" b="0" i="1" smtClean="0">
                        <a:latin typeface="Cambria Math" panose="02040503050406030204" pitchFamily="18" charset="0"/>
                      </a:rPr>
                      <m:t>𝑟</m:t>
                    </m:r>
                    <m:r>
                      <a:rPr lang="en-US" sz="4400" b="0" i="1" smtClean="0">
                        <a:latin typeface="Cambria Math" panose="02040503050406030204" pitchFamily="18" charset="0"/>
                      </a:rPr>
                      <m:t>, 1,</m:t>
                    </m:r>
                    <m:r>
                      <a:rPr lang="en-US" sz="4400" b="0" i="1" smtClean="0">
                        <a:latin typeface="Cambria Math" panose="02040503050406030204" pitchFamily="18" charset="0"/>
                      </a:rPr>
                      <m:t>𝑇</m:t>
                    </m:r>
                    <m:r>
                      <a:rPr lang="en-US" sz="4400" i="1">
                        <a:latin typeface="Cambria Math" panose="02040503050406030204" pitchFamily="18" charset="0"/>
                      </a:rPr>
                      <m:t>)</m:t>
                    </m:r>
                  </m:oMath>
                </a14:m>
                <a:endParaRPr lang="en-SE" sz="4400"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xfrm>
                <a:off x="0" y="173529"/>
                <a:ext cx="9305925" cy="868362"/>
              </a:xfrm>
              <a:blipFill>
                <a:blip r:embed="rId3"/>
                <a:stretch>
                  <a:fillRect t="-8392" b="-265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10" name="Oval 9">
            <a:extLst>
              <a:ext uri="{FF2B5EF4-FFF2-40B4-BE49-F238E27FC236}">
                <a16:creationId xmlns:a16="http://schemas.microsoft.com/office/drawing/2014/main" id="{1F264C72-6371-4A44-96C4-B3A80521AF82}"/>
              </a:ext>
            </a:extLst>
          </p:cNvPr>
          <p:cNvSpPr/>
          <p:nvPr/>
        </p:nvSpPr>
        <p:spPr bwMode="auto">
          <a:xfrm>
            <a:off x="6639268" y="6156466"/>
            <a:ext cx="542454" cy="542454"/>
          </a:xfrm>
          <a:prstGeom prst="ellipse">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3A3617BA-9C0D-499B-A091-FD8EABDAABC2}"/>
              </a:ext>
            </a:extLst>
          </p:cNvPr>
          <p:cNvPicPr>
            <a:picLocks noChangeAspect="1"/>
          </p:cNvPicPr>
          <p:nvPr/>
        </p:nvPicPr>
        <p:blipFill>
          <a:blip r:embed="rId4"/>
          <a:stretch>
            <a:fillRect/>
          </a:stretch>
        </p:blipFill>
        <p:spPr>
          <a:xfrm>
            <a:off x="1355059" y="2895228"/>
            <a:ext cx="7093011" cy="3982040"/>
          </a:xfrm>
          <a:prstGeom prst="rect">
            <a:avLst/>
          </a:prstGeom>
        </p:spPr>
      </p:pic>
      <p:sp>
        <p:nvSpPr>
          <p:cNvPr id="14" name="Oval 13">
            <a:extLst>
              <a:ext uri="{FF2B5EF4-FFF2-40B4-BE49-F238E27FC236}">
                <a16:creationId xmlns:a16="http://schemas.microsoft.com/office/drawing/2014/main" id="{FB7229B4-29D7-4539-A7DB-E15BE3AC7FF5}"/>
              </a:ext>
            </a:extLst>
          </p:cNvPr>
          <p:cNvSpPr/>
          <p:nvPr/>
        </p:nvSpPr>
        <p:spPr bwMode="auto">
          <a:xfrm>
            <a:off x="5525498"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313B9C91-2AA7-447D-9AFA-0EAD993FCA23}"/>
              </a:ext>
            </a:extLst>
          </p:cNvPr>
          <p:cNvSpPr txBox="1"/>
          <p:nvPr/>
        </p:nvSpPr>
        <p:spPr>
          <a:xfrm>
            <a:off x="5444723"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0.844</a:t>
            </a:r>
            <a:endParaRPr kumimoji="0" lang="en-SE"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071C2158-BE88-4438-95FA-B4AE42E8FF74}"/>
              </a:ext>
            </a:extLst>
          </p:cNvPr>
          <p:cNvSpPr/>
          <p:nvPr/>
        </p:nvSpPr>
        <p:spPr bwMode="auto">
          <a:xfrm>
            <a:off x="4685964"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7" name="TextBox 16">
            <a:extLst>
              <a:ext uri="{FF2B5EF4-FFF2-40B4-BE49-F238E27FC236}">
                <a16:creationId xmlns:a16="http://schemas.microsoft.com/office/drawing/2014/main" id="{933950AA-0944-42CC-AC00-82DE31B4A63A}"/>
              </a:ext>
            </a:extLst>
          </p:cNvPr>
          <p:cNvSpPr txBox="1"/>
          <p:nvPr/>
        </p:nvSpPr>
        <p:spPr>
          <a:xfrm>
            <a:off x="4605189"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0.625</a:t>
            </a:r>
            <a:endParaRPr kumimoji="0" lang="en-SE" sz="1600" b="0" i="0" u="none" strike="noStrike" cap="none" normalizeH="0" baseline="0" dirty="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0885E8A0-F9C7-4C33-A8C8-7814F52EA01A}"/>
              </a:ext>
            </a:extLst>
          </p:cNvPr>
          <p:cNvSpPr/>
          <p:nvPr/>
        </p:nvSpPr>
        <p:spPr bwMode="auto">
          <a:xfrm>
            <a:off x="3840355" y="3625726"/>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19" name="TextBox 18">
            <a:extLst>
              <a:ext uri="{FF2B5EF4-FFF2-40B4-BE49-F238E27FC236}">
                <a16:creationId xmlns:a16="http://schemas.microsoft.com/office/drawing/2014/main" id="{1AA4C9B5-5203-40E6-A6CB-BFC1F355A30A}"/>
              </a:ext>
            </a:extLst>
          </p:cNvPr>
          <p:cNvSpPr txBox="1"/>
          <p:nvPr/>
        </p:nvSpPr>
        <p:spPr>
          <a:xfrm>
            <a:off x="3759580" y="3741965"/>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0.531</a:t>
            </a:r>
            <a:endParaRPr kumimoji="0" lang="en-SE" sz="1600" b="0" i="0" u="none" strike="noStrike" cap="none" normalizeH="0" baseline="0" dirty="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42475E05-54E9-4F5C-A43E-D3B2659B4C5C}"/>
              </a:ext>
            </a:extLst>
          </p:cNvPr>
          <p:cNvSpPr/>
          <p:nvPr/>
        </p:nvSpPr>
        <p:spPr bwMode="auto">
          <a:xfrm>
            <a:off x="5525498"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1" name="TextBox 20">
            <a:extLst>
              <a:ext uri="{FF2B5EF4-FFF2-40B4-BE49-F238E27FC236}">
                <a16:creationId xmlns:a16="http://schemas.microsoft.com/office/drawing/2014/main" id="{34898E0F-9F66-46B5-80E7-5CDDC9F53EDB}"/>
              </a:ext>
            </a:extLst>
          </p:cNvPr>
          <p:cNvSpPr txBox="1"/>
          <p:nvPr/>
        </p:nvSpPr>
        <p:spPr>
          <a:xfrm>
            <a:off x="5444723"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3921FF78-D1F8-4BD1-A565-0732EB7FB788}"/>
              </a:ext>
            </a:extLst>
          </p:cNvPr>
          <p:cNvSpPr/>
          <p:nvPr/>
        </p:nvSpPr>
        <p:spPr bwMode="auto">
          <a:xfrm>
            <a:off x="4659921"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3" name="TextBox 22">
            <a:extLst>
              <a:ext uri="{FF2B5EF4-FFF2-40B4-BE49-F238E27FC236}">
                <a16:creationId xmlns:a16="http://schemas.microsoft.com/office/drawing/2014/main" id="{72BC4A9B-E779-42F7-8742-984446D1A7DB}"/>
              </a:ext>
            </a:extLst>
          </p:cNvPr>
          <p:cNvSpPr txBox="1"/>
          <p:nvPr/>
        </p:nvSpPr>
        <p:spPr>
          <a:xfrm>
            <a:off x="4579146"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0.969</a:t>
            </a:r>
            <a:endParaRPr kumimoji="0" lang="en-SE" sz="1600" b="0" i="0" u="none" strike="noStrike" cap="none" normalizeH="0" baseline="0" dirty="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A840D1D2-46E2-4DCF-BB2E-90EF579CCDD8}"/>
              </a:ext>
            </a:extLst>
          </p:cNvPr>
          <p:cNvSpPr/>
          <p:nvPr/>
        </p:nvSpPr>
        <p:spPr bwMode="auto">
          <a:xfrm>
            <a:off x="3803882" y="5790311"/>
            <a:ext cx="542454" cy="542454"/>
          </a:xfrm>
          <a:prstGeom prst="ellipse">
            <a:avLst/>
          </a:prstGeom>
          <a:solidFill>
            <a:srgbClr val="2AF67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dirty="0"/>
          </a:p>
        </p:txBody>
      </p:sp>
      <p:sp>
        <p:nvSpPr>
          <p:cNvPr id="25" name="TextBox 24">
            <a:extLst>
              <a:ext uri="{FF2B5EF4-FFF2-40B4-BE49-F238E27FC236}">
                <a16:creationId xmlns:a16="http://schemas.microsoft.com/office/drawing/2014/main" id="{5F9078F2-5C11-4BE4-86F4-DD9991AE1D40}"/>
              </a:ext>
            </a:extLst>
          </p:cNvPr>
          <p:cNvSpPr txBox="1"/>
          <p:nvPr/>
        </p:nvSpPr>
        <p:spPr>
          <a:xfrm>
            <a:off x="3723107" y="5906550"/>
            <a:ext cx="694477" cy="338554"/>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0.938</a:t>
            </a:r>
            <a:endParaRPr kumimoji="0" lang="en-SE" sz="16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98214C69-ECC1-44B8-97C1-DDDA9D7D8E21}"/>
                  </a:ext>
                </a:extLst>
              </p:cNvPr>
              <p:cNvSpPr txBox="1">
                <a:spLocks/>
              </p:cNvSpPr>
              <p:nvPr/>
            </p:nvSpPr>
            <p:spPr bwMode="auto">
              <a:xfrm>
                <a:off x="381000" y="1041891"/>
                <a:ext cx="8305800" cy="17697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b="0" dirty="0"/>
                  <a:t>TD:</a:t>
                </a:r>
              </a:p>
              <a:p>
                <a:pPr lvl="1"/>
                <a14:m>
                  <m:oMath xmlns:m="http://schemas.openxmlformats.org/officeDocument/2006/math">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r>
                      <a:rPr lang="en-US" sz="1600" i="1">
                        <a:latin typeface="Cambria Math" panose="02040503050406030204" pitchFamily="18" charset="0"/>
                      </a:rPr>
                      <m:t>+</m:t>
                    </m:r>
                    <m:r>
                      <a:rPr lang="en-US" sz="1600" i="1">
                        <a:latin typeface="Cambria Math" panose="02040503050406030204" pitchFamily="18" charset="0"/>
                      </a:rPr>
                      <m:t>𝛼</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𝑇</m:t>
                            </m:r>
                          </m:e>
                        </m:d>
                        <m:r>
                          <a:rPr lang="en-US" sz="1600" i="1">
                            <a:latin typeface="Cambria Math" panose="02040503050406030204" pitchFamily="18" charset="0"/>
                          </a:rPr>
                          <m:t>−</m:t>
                        </m:r>
                        <m:r>
                          <a:rPr lang="en-US" sz="1600" i="1">
                            <a:latin typeface="Cambria Math" panose="02040503050406030204" pitchFamily="18" charset="0"/>
                          </a:rPr>
                          <m:t>𝑉</m:t>
                        </m:r>
                        <m:d>
                          <m:dPr>
                            <m:ctrlPr>
                              <a:rPr lang="en-US" sz="1600" i="1">
                                <a:latin typeface="Cambria Math" panose="02040503050406030204" pitchFamily="18" charset="0"/>
                              </a:rPr>
                            </m:ctrlPr>
                          </m:dPr>
                          <m:e>
                            <m:r>
                              <a:rPr lang="en-US" sz="1600" i="1">
                                <a:latin typeface="Cambria Math" panose="02040503050406030204" pitchFamily="18" charset="0"/>
                              </a:rPr>
                              <m:t>𝐸</m:t>
                            </m:r>
                          </m:e>
                        </m:d>
                      </m:e>
                    </m:d>
                    <m:r>
                      <a:rPr lang="en-US" sz="1600" i="1">
                        <a:latin typeface="Cambria Math" panose="02040503050406030204" pitchFamily="18" charset="0"/>
                      </a:rPr>
                      <m:t>=.688+.5</m:t>
                    </m:r>
                    <m:d>
                      <m:dPr>
                        <m:ctrlPr>
                          <a:rPr lang="en-US" sz="1600" i="1">
                            <a:latin typeface="Cambria Math" panose="02040503050406030204" pitchFamily="18" charset="0"/>
                          </a:rPr>
                        </m:ctrlPr>
                      </m:dPr>
                      <m:e>
                        <m:r>
                          <a:rPr lang="en-US" sz="1600" i="1">
                            <a:latin typeface="Cambria Math" panose="02040503050406030204" pitchFamily="18" charset="0"/>
                          </a:rPr>
                          <m:t>1+0−.688</m:t>
                        </m:r>
                      </m:e>
                    </m:d>
                    <m:r>
                      <a:rPr lang="en-US" sz="1600" i="1">
                        <a:latin typeface="Cambria Math" panose="02040503050406030204" pitchFamily="18" charset="0"/>
                      </a:rPr>
                      <m:t>=0.844</m:t>
                    </m:r>
                  </m:oMath>
                </a14:m>
                <a:endParaRPr lang="en-US" sz="1600" i="1" dirty="0">
                  <a:latin typeface="Cambria Math" panose="02040503050406030204" pitchFamily="18" charset="0"/>
                </a:endParaRPr>
              </a:p>
            </p:txBody>
          </p:sp>
        </mc:Choice>
        <mc:Fallback xmlns="">
          <p:sp>
            <p:nvSpPr>
              <p:cNvPr id="27" name="Content Placeholder 2">
                <a:extLst>
                  <a:ext uri="{FF2B5EF4-FFF2-40B4-BE49-F238E27FC236}">
                    <a16:creationId xmlns:a16="http://schemas.microsoft.com/office/drawing/2014/main" id="{98214C69-ECC1-44B8-97C1-DDDA9D7D8E21}"/>
                  </a:ext>
                </a:extLst>
              </p:cNvPr>
              <p:cNvSpPr txBox="1">
                <a:spLocks noRot="1" noChangeAspect="1" noMove="1" noResize="1" noEditPoints="1" noAdjustHandles="1" noChangeArrowheads="1" noChangeShapeType="1" noTextEdit="1"/>
              </p:cNvSpPr>
              <p:nvPr/>
            </p:nvSpPr>
            <p:spPr bwMode="auto">
              <a:xfrm>
                <a:off x="381000" y="1041891"/>
                <a:ext cx="8305800" cy="1769786"/>
              </a:xfrm>
              <a:prstGeom prst="rect">
                <a:avLst/>
              </a:prstGeom>
              <a:blipFill>
                <a:blip r:embed="rId5"/>
                <a:stretch>
                  <a:fillRect l="-514" t="-2069"/>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926605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A99928-3671-4FFD-8D5F-A5F1587339B9}"/>
                  </a:ext>
                </a:extLst>
              </p:cNvPr>
              <p:cNvSpPr>
                <a:spLocks noGrp="1"/>
              </p:cNvSpPr>
              <p:nvPr>
                <p:ph type="title"/>
              </p:nvPr>
            </p:nvSpPr>
            <p:spPr/>
            <p:txBody>
              <a:bodyPr/>
              <a:lstStyle/>
              <a:p>
                <a:r>
                  <a:rPr lang="en-US" sz="4000" dirty="0"/>
                  <a:t>Episode2 Pt4 </a:t>
                </a:r>
                <a14:m>
                  <m:oMath xmlns:m="http://schemas.openxmlformats.org/officeDocument/2006/math">
                    <m:r>
                      <a:rPr lang="en-US" sz="4000">
                        <a:latin typeface="Cambria Math" panose="02040503050406030204" pitchFamily="18" charset="0"/>
                      </a:rPr>
                      <m:t>(</m:t>
                    </m:r>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𝑟</m:t>
                    </m:r>
                    <m:r>
                      <a:rPr lang="en-US" sz="4000" b="0" i="1" smtClean="0">
                        <a:latin typeface="Cambria Math" panose="02040503050406030204" pitchFamily="18" charset="0"/>
                      </a:rPr>
                      <m:t>, 1,</m:t>
                    </m:r>
                    <m:r>
                      <a:rPr lang="en-US" sz="4000" b="0" i="1" smtClean="0">
                        <a:latin typeface="Cambria Math" panose="02040503050406030204" pitchFamily="18" charset="0"/>
                      </a:rPr>
                      <m:t>𝑇</m:t>
                    </m:r>
                    <m:r>
                      <a:rPr lang="en-US" sz="4000"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07A99928-3671-4FFD-8D5F-A5F1587339B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B3E96-F6D6-420E-B2BE-64E04B251E92}"/>
                  </a:ext>
                </a:extLst>
              </p:cNvPr>
              <p:cNvSpPr>
                <a:spLocks noGrp="1"/>
              </p:cNvSpPr>
              <p:nvPr>
                <p:ph idx="1"/>
              </p:nvPr>
            </p:nvSpPr>
            <p:spPr/>
            <p:txBody>
              <a:bodyPr/>
              <a:lstStyle/>
              <a:p>
                <a:r>
                  <a:rPr lang="en-US" sz="2000" dirty="0"/>
                  <a:t>MC (every-visit w. episode </a:t>
                </a:r>
                <a14:m>
                  <m:oMath xmlns:m="http://schemas.openxmlformats.org/officeDocument/2006/math">
                    <m:r>
                      <a:rPr lang="en-US" sz="2000" i="1">
                        <a:latin typeface="Cambria Math" panose="02040503050406030204" pitchFamily="18" charset="0"/>
                      </a:rPr>
                      <m:t>𝐶</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𝐸</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𝐷</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𝑇</m:t>
                    </m:r>
                  </m:oMath>
                </a14:m>
                <a:r>
                  <a:rPr lang="en-US" sz="2000" dirty="0"/>
                  <a:t>):</a:t>
                </a:r>
              </a:p>
              <a:p>
                <a:r>
                  <a:rPr lang="en-US" sz="2200" dirty="0"/>
                  <a:t>Update </a:t>
                </a:r>
                <a14:m>
                  <m:oMath xmlns:m="http://schemas.openxmlformats.org/officeDocument/2006/math">
                    <m:r>
                      <a:rPr lang="en-US" sz="2200" i="1">
                        <a:latin typeface="Cambria Math" panose="02040503050406030204" pitchFamily="18" charset="0"/>
                      </a:rPr>
                      <m:t>𝐺</m:t>
                    </m:r>
                    <m:d>
                      <m:dPr>
                        <m:ctrlPr>
                          <a:rPr lang="en-US" sz="2200" i="1">
                            <a:latin typeface="Cambria Math" panose="02040503050406030204" pitchFamily="18" charset="0"/>
                          </a:rPr>
                        </m:ctrlPr>
                      </m:dPr>
                      <m:e>
                        <m:r>
                          <a:rPr lang="en-US" sz="2200" b="0" i="1" smtClean="0">
                            <a:latin typeface="Cambria Math" panose="02040503050406030204" pitchFamily="18" charset="0"/>
                          </a:rPr>
                          <m:t>𝑠</m:t>
                        </m:r>
                      </m:e>
                    </m:d>
                  </m:oMath>
                </a14:m>
                <a:r>
                  <a:rPr lang="en-US" sz="2200" dirty="0"/>
                  <a:t> backward: </a:t>
                </a:r>
              </a:p>
              <a:p>
                <a:pPr lvl="1"/>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sub>
                    </m:sSub>
                    <m:r>
                      <a:rPr lang="en-US" sz="1800" i="1">
                        <a:latin typeface="Cambria Math" panose="02040503050406030204" pitchFamily="18" charset="0"/>
                      </a:rPr>
                      <m:t>=1,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=0+1=1, </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=0+1=1 ,</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b="0" i="1" smtClean="0">
                            <a:latin typeface="Cambria Math" panose="02040503050406030204" pitchFamily="18" charset="0"/>
                          </a:rPr>
                          <m:t>′</m:t>
                        </m:r>
                      </m:e>
                    </m:d>
                    <m:r>
                      <a:rPr lang="en-US" sz="1800" i="1">
                        <a:latin typeface="Cambria Math" panose="02040503050406030204" pitchFamily="18" charset="0"/>
                      </a:rPr>
                      <m:t>=0+1=1</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′)=0+1=1,</m:t>
                    </m:r>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𝑇</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𝛾</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′)=0+1=1</m:t>
                    </m:r>
                  </m:oMath>
                </a14:m>
                <a:endParaRPr lang="en-US" sz="1800" i="1" dirty="0">
                  <a:latin typeface="Cambria Math" panose="02040503050406030204" pitchFamily="18" charset="0"/>
                </a:endParaRPr>
              </a:p>
              <a:p>
                <a:r>
                  <a:rPr lang="en-US" sz="2200" dirty="0"/>
                  <a:t>Update </a:t>
                </a:r>
                <a14:m>
                  <m:oMath xmlns:m="http://schemas.openxmlformats.org/officeDocument/2006/math">
                    <m:r>
                      <a:rPr lang="en-US" sz="2200" b="0" i="1" smtClean="0">
                        <a:latin typeface="Cambria Math" panose="02040503050406030204" pitchFamily="18" charset="0"/>
                      </a:rPr>
                      <m:t>𝑉</m:t>
                    </m:r>
                    <m:d>
                      <m:dPr>
                        <m:ctrlPr>
                          <a:rPr lang="en-US" sz="2200" i="1">
                            <a:latin typeface="Cambria Math" panose="02040503050406030204" pitchFamily="18" charset="0"/>
                          </a:rPr>
                        </m:ctrlPr>
                      </m:dPr>
                      <m:e>
                        <m:r>
                          <a:rPr lang="en-US" sz="2200" i="1">
                            <a:latin typeface="Cambria Math" panose="02040503050406030204" pitchFamily="18" charset="0"/>
                          </a:rPr>
                          <m:t>𝑠</m:t>
                        </m:r>
                      </m:e>
                    </m:d>
                  </m:oMath>
                </a14:m>
                <a:r>
                  <a:rPr lang="en-US" sz="2200" dirty="0"/>
                  <a:t> forward:</a:t>
                </a: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𝐶</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b="0" i="1" smtClean="0">
                            <a:latin typeface="Cambria Math" panose="02040503050406030204" pitchFamily="18" charset="0"/>
                          </a:rPr>
                          <m:t>𝐸</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=.75+.5</m:t>
                    </m:r>
                    <m:d>
                      <m:dPr>
                        <m:ctrlPr>
                          <a:rPr lang="en-US" sz="1800" i="1">
                            <a:latin typeface="Cambria Math" panose="02040503050406030204" pitchFamily="18" charset="0"/>
                          </a:rPr>
                        </m:ctrlPr>
                      </m:dPr>
                      <m:e>
                        <m:r>
                          <a:rPr lang="en-US" sz="1800" i="1">
                            <a:latin typeface="Cambria Math" panose="02040503050406030204" pitchFamily="18" charset="0"/>
                          </a:rPr>
                          <m:t>1−.75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0.875</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𝐶</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𝐶</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𝐷</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0.938</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0.938</m:t>
                        </m:r>
                      </m:e>
                    </m:d>
                    <m:r>
                      <a:rPr lang="en-US" sz="1800" i="1">
                        <a:latin typeface="Cambria Math" panose="02040503050406030204" pitchFamily="18" charset="0"/>
                      </a:rPr>
                      <m:t>=0.969</m:t>
                    </m:r>
                  </m:oMath>
                </a14:m>
                <a:endParaRPr lang="en-US" sz="1800" i="1" dirty="0">
                  <a:latin typeface="Cambria Math" panose="02040503050406030204" pitchFamily="18" charset="0"/>
                </a:endParaRPr>
              </a:p>
              <a:p>
                <a:pPr lvl="1"/>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𝛼</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𝐸</m:t>
                            </m:r>
                          </m:e>
                        </m:d>
                        <m:r>
                          <a:rPr lang="en-US" sz="1800" i="1">
                            <a:latin typeface="Cambria Math" panose="02040503050406030204" pitchFamily="18" charset="0"/>
                          </a:rPr>
                          <m:t>−</m:t>
                        </m:r>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𝐸</m:t>
                            </m:r>
                          </m:e>
                        </m:d>
                      </m:e>
                    </m:d>
                    <m:r>
                      <a:rPr lang="en-US" sz="1800" i="1">
                        <a:latin typeface="Cambria Math" panose="02040503050406030204" pitchFamily="18" charset="0"/>
                      </a:rPr>
                      <m:t>=</m:t>
                    </m:r>
                    <m:r>
                      <a:rPr lang="en-US" sz="1800" i="1">
                        <a:solidFill>
                          <a:srgbClr val="C00000"/>
                        </a:solidFill>
                        <a:latin typeface="Cambria Math" panose="02040503050406030204" pitchFamily="18" charset="0"/>
                      </a:rPr>
                      <m:t>.875</m:t>
                    </m:r>
                    <m:r>
                      <a:rPr lang="en-US" sz="1800" i="1">
                        <a:latin typeface="Cambria Math" panose="02040503050406030204" pitchFamily="18" charset="0"/>
                      </a:rPr>
                      <m:t>+.5</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solidFill>
                              <a:srgbClr val="C00000"/>
                            </a:solidFill>
                            <a:latin typeface="Cambria Math" panose="02040503050406030204" pitchFamily="18" charset="0"/>
                          </a:rPr>
                          <m:t>.875</m:t>
                        </m:r>
                      </m:e>
                    </m:d>
                    <m:r>
                      <a:rPr lang="en-US" sz="1800" i="1">
                        <a:latin typeface="Cambria Math" panose="02040503050406030204" pitchFamily="18" charset="0"/>
                      </a:rPr>
                      <m:t>≈0.938</m:t>
                    </m:r>
                  </m:oMath>
                </a14:m>
                <a:endParaRPr lang="en-SE" sz="3600" dirty="0"/>
              </a:p>
            </p:txBody>
          </p:sp>
        </mc:Choice>
        <mc:Fallback xmlns="">
          <p:sp>
            <p:nvSpPr>
              <p:cNvPr id="3" name="Content Placeholder 2">
                <a:extLst>
                  <a:ext uri="{FF2B5EF4-FFF2-40B4-BE49-F238E27FC236}">
                    <a16:creationId xmlns:a16="http://schemas.microsoft.com/office/drawing/2014/main" id="{E0EB3E96-F6D6-420E-B2BE-64E04B251E92}"/>
                  </a:ext>
                </a:extLst>
              </p:cNvPr>
              <p:cNvSpPr>
                <a:spLocks noGrp="1" noRot="1" noChangeAspect="1" noMove="1" noResize="1" noEditPoints="1" noAdjustHandles="1" noChangeArrowheads="1" noChangeShapeType="1" noTextEdit="1"/>
              </p:cNvSpPr>
              <p:nvPr>
                <p:ph idx="1"/>
              </p:nvPr>
            </p:nvSpPr>
            <p:spPr>
              <a:blipFill>
                <a:blip r:embed="rId3"/>
                <a:stretch>
                  <a:fillRect l="-815" t="-5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F6E184C-DAB2-4691-9FA4-0692ADA21B34}"/>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2176540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53</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a:bodyPr>
              <a:lstStyle/>
              <a:p>
                <a:r>
                  <a:rPr lang="en-US" dirty="0"/>
                  <a:t>Expected </a:t>
                </a:r>
                <a:r>
                  <a:rPr lang="en-US" dirty="0" err="1"/>
                  <a:t>Sarsa</a:t>
                </a:r>
                <a:r>
                  <a:rPr lang="en-US" altLang="zh-CN" dirty="0"/>
                  <a:t> and QL are both off-policy. </a:t>
                </a:r>
                <a:endParaRPr lang="en-US" dirty="0">
                  <a:solidFill>
                    <a:schemeClr val="tx1"/>
                  </a:solidFill>
                </a:endParaRP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704" t="-14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a:t>
                </a:r>
                <a:r>
                  <a:rPr lang="en-US" dirty="0">
                    <a:solidFill>
                      <a:srgbClr val="C00000"/>
                    </a:solidFill>
                  </a:rPr>
                  <a:t>Env is deterministic</a:t>
                </a:r>
                <a:r>
                  <a:rPr lang="en-US" dirty="0"/>
                  <a:t>.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xmlns="">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a:t>
            </a:r>
            <a:r>
              <a:rPr lang="en-US" altLang="zh-CN" dirty="0"/>
              <a:t>S</a:t>
            </a:r>
            <a:r>
              <a:rPr lang="en-US" dirty="0"/>
              <a:t>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199" y="1295400"/>
            <a:ext cx="8868295" cy="3509356"/>
          </a:xfrm>
        </p:spPr>
        <p:txBody>
          <a:bodyPr>
            <a:normAutofit fontScale="92500" lnSpcReduction="10000"/>
          </a:bodyPr>
          <a:lstStyle/>
          <a:p>
            <a:r>
              <a:rPr lang="en-US" dirty="0"/>
              <a:t>Indirect RL (model-learning then Q planning): real experience is used to improve the model (to make it more accurately match the real environment), which is used for Q planning using </a:t>
            </a:r>
            <a:r>
              <a:rPr lang="en-US" dirty="0">
                <a:solidFill>
                  <a:srgbClr val="C00000"/>
                </a:solidFill>
              </a:rPr>
              <a:t>simulated/imagined experience </a:t>
            </a:r>
            <a:r>
              <a:rPr lang="en-US" dirty="0"/>
              <a:t>generated by a model</a:t>
            </a:r>
          </a:p>
          <a:p>
            <a:pPr lvl="1"/>
            <a:r>
              <a:rPr lang="en-US" dirty="0"/>
              <a:t>vs. Direct RL with Q learning: real experience is used to directly improve the value function and policy.</a:t>
            </a:r>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3"/>
          <a:stretch>
            <a:fillRect/>
          </a:stretch>
        </p:blipFill>
        <p:spPr>
          <a:xfrm>
            <a:off x="1214696" y="4731501"/>
            <a:ext cx="7146870" cy="1974099"/>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CE22-18CB-44B5-BE7A-4515601BFD26}"/>
              </a:ext>
            </a:extLst>
          </p:cNvPr>
          <p:cNvSpPr>
            <a:spLocks noGrp="1"/>
          </p:cNvSpPr>
          <p:nvPr>
            <p:ph type="title"/>
          </p:nvPr>
        </p:nvSpPr>
        <p:spPr/>
        <p:txBody>
          <a:bodyPr/>
          <a:lstStyle/>
          <a:p>
            <a:r>
              <a:rPr lang="en-US" dirty="0"/>
              <a:t>Dyna-Q: Integrated Planning, Acting, and Learning</a:t>
            </a:r>
            <a:endParaRPr lang="en-SE" dirty="0"/>
          </a:p>
        </p:txBody>
      </p:sp>
      <p:sp>
        <p:nvSpPr>
          <p:cNvPr id="3" name="Content Placeholder 2">
            <a:extLst>
              <a:ext uri="{FF2B5EF4-FFF2-40B4-BE49-F238E27FC236}">
                <a16:creationId xmlns:a16="http://schemas.microsoft.com/office/drawing/2014/main" id="{4A19581F-F086-44FD-9FC0-445BEB348EDD}"/>
              </a:ext>
            </a:extLst>
          </p:cNvPr>
          <p:cNvSpPr>
            <a:spLocks noGrp="1"/>
          </p:cNvSpPr>
          <p:nvPr>
            <p:ph idx="1"/>
          </p:nvPr>
        </p:nvSpPr>
        <p:spPr/>
        <p:txBody>
          <a:bodyPr/>
          <a:lstStyle/>
          <a:p>
            <a:r>
              <a:rPr lang="en-US" dirty="0"/>
              <a:t>Dyna-Q combines learning and planning: an agent uses planning to learn that moving right and falling off the cliff is bad, so it avoids the moving right action without actually doing it.</a:t>
            </a:r>
            <a:endParaRPr lang="en-SE" dirty="0"/>
          </a:p>
          <a:p>
            <a:endParaRPr lang="en-SE" dirty="0"/>
          </a:p>
        </p:txBody>
      </p:sp>
      <p:sp>
        <p:nvSpPr>
          <p:cNvPr id="4" name="Slide Number Placeholder 3">
            <a:extLst>
              <a:ext uri="{FF2B5EF4-FFF2-40B4-BE49-F238E27FC236}">
                <a16:creationId xmlns:a16="http://schemas.microsoft.com/office/drawing/2014/main" id="{A68482DA-38D1-4243-8BE0-ED61989066D6}"/>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4018455F-8130-45AE-8016-BFB32618457D}"/>
              </a:ext>
            </a:extLst>
          </p:cNvPr>
          <p:cNvPicPr>
            <a:picLocks noChangeAspect="1"/>
          </p:cNvPicPr>
          <p:nvPr/>
        </p:nvPicPr>
        <p:blipFill>
          <a:blip r:embed="rId2"/>
          <a:stretch>
            <a:fillRect/>
          </a:stretch>
        </p:blipFill>
        <p:spPr>
          <a:xfrm>
            <a:off x="2010074" y="4125314"/>
            <a:ext cx="5579446" cy="2526958"/>
          </a:xfrm>
          <a:prstGeom prst="rect">
            <a:avLst/>
          </a:prstGeom>
        </p:spPr>
      </p:pic>
    </p:spTree>
    <p:extLst>
      <p:ext uri="{BB962C8B-B14F-4D97-AF65-F5344CB8AC3E}">
        <p14:creationId xmlns:p14="http://schemas.microsoft.com/office/powerpoint/2010/main" val="4168365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124690" y="1435862"/>
                <a:ext cx="8720051" cy="2897231"/>
              </a:xfrm>
            </p:spPr>
            <p:txBody>
              <a:bodyPr>
                <a:normAutofit fontScale="70000" lnSpcReduction="20000"/>
              </a:bodyPr>
              <a:lstStyle/>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124690" y="1435862"/>
                <a:ext cx="8720051" cy="2897231"/>
              </a:xfrm>
              <a:blipFill>
                <a:blip r:embed="rId2"/>
                <a:stretch>
                  <a:fillRect l="-769" t="-35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19" y="6604084"/>
            <a:ext cx="5255167"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0"/>
                <a:ext cx="8839200" cy="1814311"/>
              </a:xfrm>
            </p:spPr>
            <p:txBody>
              <a:bodyPr>
                <a:normAutofit fontScale="70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the fraction of time spent in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i="1">
                        <a:latin typeface="Cambria Math" panose="02040503050406030204" pitchFamily="18" charset="0"/>
                      </a:rPr>
                      <m:t>𝜋</m:t>
                    </m:r>
                  </m:oMath>
                </a14:m>
                <a:r>
                  <a:rPr lang="en-US" dirty="0"/>
                  <a:t>, called the </a:t>
                </a:r>
                <a:r>
                  <a:rPr lang="en-US" dirty="0">
                    <a:solidFill>
                      <a:srgbClr val="C00000"/>
                    </a:solidFill>
                  </a:rPr>
                  <a:t>on-policy distribution</a:t>
                </a:r>
                <a:r>
                  <a:rPr lang="en-US" dirty="0"/>
                  <a:t> under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 A larger </a:t>
                </a:r>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dirty="0"/>
                  <a:t>denotes state </a:t>
                </a:r>
                <a14:m>
                  <m:oMath xmlns:m="http://schemas.openxmlformats.org/officeDocument/2006/math">
                    <m:r>
                      <a:rPr lang="en-US" b="0" i="1" smtClean="0">
                        <a:latin typeface="Cambria Math" panose="02040503050406030204" pitchFamily="18" charset="0"/>
                      </a:rPr>
                      <m:t>𝑠</m:t>
                    </m:r>
                  </m:oMath>
                </a14:m>
                <a:r>
                  <a:rPr lang="en-US" dirty="0"/>
                  <a:t> is visited more frequently, hence estimation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given more weight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0"/>
                <a:ext cx="8839200" cy="1814311"/>
              </a:xfrm>
              <a:blipFill>
                <a:blip r:embed="rId3"/>
                <a:stretch>
                  <a:fillRect l="-759" t="-8389" r="-345" b="-1140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1188547"/>
                <a:ext cx="8839200" cy="2448272"/>
              </a:xfrm>
            </p:spPr>
            <p:txBody>
              <a:bodyPr>
                <a:normAutofit fontScale="775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1">
                        <a:latin typeface="Cambria Math" panose="02040503050406030204" pitchFamily="18" charset="0"/>
                      </a:rPr>
                      <m:t>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for weight </a:t>
                </a:r>
                <a14:m>
                  <m:oMath xmlns:m="http://schemas.openxmlformats.org/officeDocument/2006/math">
                    <m:r>
                      <a:rPr lang="en-US" b="1" i="1">
                        <a:latin typeface="Cambria Math" panose="02040503050406030204" pitchFamily="18" charset="0"/>
                      </a:rPr>
                      <m:t>𝒘</m:t>
                    </m:r>
                  </m:oMath>
                </a14:m>
                <a:r>
                  <a:rPr lang="en-US" dirty="0"/>
                  <a:t>.  </a:t>
                </a:r>
              </a:p>
              <a:p>
                <a:r>
                  <a:rPr lang="en-US" dirty="0"/>
                  <a:t>To minimize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we adjust weight vector </a:t>
                </a:r>
                <a14:m>
                  <m:oMath xmlns:m="http://schemas.openxmlformats.org/officeDocument/2006/math">
                    <m:r>
                      <a:rPr lang="en-US" b="1" i="1">
                        <a:latin typeface="Cambria Math" panose="02040503050406030204" pitchFamily="18" charset="0"/>
                      </a:rPr>
                      <m:t>𝒘</m:t>
                    </m:r>
                  </m:oMath>
                </a14:m>
                <a:r>
                  <a:rPr lang="en-US" dirty="0"/>
                  <a:t> in the direction of the negative of the gradient </a:t>
                </a:r>
                <a14:m>
                  <m:oMath xmlns:m="http://schemas.openxmlformats.org/officeDocument/2006/math">
                    <m:r>
                      <a:rPr lang="en-US" b="1" i="1">
                        <a:latin typeface="Cambria Math" panose="02040503050406030204" pitchFamily="18" charset="0"/>
                      </a:rPr>
                      <m:t>𝒘</m:t>
                    </m:r>
                    <m:r>
                      <a:rPr lang="en-US" b="0"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a:latin typeface="Cambria Math" panose="02040503050406030204" pitchFamily="18" charset="0"/>
                          </a:rPr>
                          <m:t>𝒘</m:t>
                        </m:r>
                      </m:e>
                    </m:d>
                  </m:oMath>
                </a14:m>
                <a:endParaRPr lang="en-US" b="0" dirty="0"/>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1188547"/>
                <a:ext cx="8839200" cy="2448272"/>
              </a:xfrm>
              <a:blipFill>
                <a:blip r:embed="rId3"/>
                <a:stretch>
                  <a:fillRect l="-966" t="-5224" r="-207"/>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1055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1055353"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a:bodyPr>
              <a:lstStyle/>
              <a:p>
                <a:r>
                  <a:rPr lang="en-US" dirty="0">
                    <a:solidFill>
                      <a:schemeClr val="tx1"/>
                    </a:solidFill>
                  </a:rPr>
                  <a:t>Gradient Descent for minimizing Mean Squared Value Error (impractical for a large number of states)</a:t>
                </a:r>
              </a:p>
              <a:p>
                <a:pPr lvl="1"/>
                <a14:m>
                  <m:oMath xmlns:m="http://schemas.openxmlformats.org/officeDocument/2006/math">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i="1">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sSup>
                          <m:sSupPr>
                            <m:ctrlPr>
                              <a:rPr lang="en-US" i="1">
                                <a:solidFill>
                                  <a:schemeClr val="tx1"/>
                                </a:solidFill>
                                <a:latin typeface="Cambria Math" panose="02040503050406030204" pitchFamily="18" charset="0"/>
                              </a:rPr>
                            </m:ctrlPr>
                          </m:sSupPr>
                          <m:e>
                            <m:r>
                              <m:rPr>
                                <m:sty m:val="p"/>
                              </m:rPr>
                              <a:rPr lang="en-US"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sup>
                            <m:r>
                              <a:rPr lang="en-US" i="1">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=−2</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e>
                        </m:d>
                      </m:e>
                    </m:nary>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b="0" i="1" dirty="0">
                  <a:solidFill>
                    <a:schemeClr val="tx1"/>
                  </a:solidFill>
                  <a:latin typeface="Cambria Math" panose="02040503050406030204" pitchFamily="18" charset="0"/>
                </a:endParaRPr>
              </a:p>
              <a:p>
                <a:pPr lvl="1"/>
                <a14:m>
                  <m:oMath xmlns:m="http://schemas.openxmlformats.org/officeDocument/2006/math">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0"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0" smtClean="0">
                            <a:solidFill>
                              <a:schemeClr val="tx1"/>
                            </a:solidFill>
                            <a:latin typeface="Cambria Math" panose="02040503050406030204" pitchFamily="18" charset="0"/>
                          </a:rPr>
                          <m:t>1</m:t>
                        </m:r>
                      </m:num>
                      <m:den>
                        <m:r>
                          <a:rPr lang="en-US" b="0" i="0"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𝛼</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𝑉𝐸</m:t>
                        </m:r>
                      </m:e>
                    </m:acc>
                    <m:r>
                      <a:rPr lang="en-US" b="0" i="1" smtClean="0">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𝒮</m:t>
                        </m:r>
                      </m:sub>
                      <m:sup/>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𝜋</m:t>
                            </m:r>
                          </m:sub>
                        </m:sSub>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e>
                        </m:d>
                      </m:e>
                    </m:nary>
                    <m:r>
                      <m:rPr>
                        <m:sty m:val="p"/>
                      </m:rPr>
                      <a:rPr lang="en-US" b="0" i="0" smtClean="0">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a:p>
                <a:r>
                  <a:rPr lang="en-US" dirty="0">
                    <a:solidFill>
                      <a:schemeClr val="tx1"/>
                    </a:solidFill>
                  </a:rPr>
                  <a:t>SGD: on each step, update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based on a single new state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oMath>
                </a14:m>
                <a:r>
                  <a:rPr lang="en-US" dirty="0">
                    <a:solidFill>
                      <a:schemeClr val="tx1"/>
                    </a:solidFill>
                  </a:rPr>
                  <a:t> and its value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r>
                  <a:rPr lang="en-US" dirty="0">
                    <a:solidFill>
                      <a:schemeClr val="tx1"/>
                    </a:solidFill>
                  </a:rPr>
                  <a:t>:</a:t>
                </a:r>
              </a:p>
              <a:p>
                <a:pPr lvl="1"/>
                <a14:m>
                  <m:oMath xmlns:m="http://schemas.openxmlformats.org/officeDocument/2006/math">
                    <m:r>
                      <a:rPr lang="en-US" b="1" i="1">
                        <a:solidFill>
                          <a:schemeClr val="tx1"/>
                        </a:solidFill>
                        <a:latin typeface="Cambria Math" panose="02040503050406030204" pitchFamily="18" charset="0"/>
                      </a:rPr>
                      <m:t>𝒘</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b="0" i="0"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r>
                      <a:rPr lang="en-US" b="0" i="0" smtClean="0">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1472" r="-138"/>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𝐺</m:t>
                        </m:r>
                      </m:e>
                      <m:sub>
                        <m:r>
                          <a:rPr lang="en-US" i="1" dirty="0">
                            <a:solidFill>
                              <a:schemeClr val="tx1"/>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a:xfrm>
                <a:off x="152400" y="25257"/>
                <a:ext cx="8742218" cy="868362"/>
              </a:xfrm>
            </p:spPr>
            <p:txBody>
              <a:bodyPr/>
              <a:lstStyle/>
              <a:p>
                <a:r>
                  <a:rPr lang="en-US" sz="3200" dirty="0"/>
                  <a:t>Semi-Gradient TD(0) for Estimating </a:t>
                </a:r>
                <a14:m>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𝑣</m:t>
                        </m:r>
                      </m:e>
                    </m:acc>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𝑣</m:t>
                        </m:r>
                      </m:e>
                      <m:sub>
                        <m:r>
                          <a:rPr lang="en-US" sz="3200" b="0" i="1" dirty="0" smtClean="0">
                            <a:latin typeface="Cambria Math" panose="02040503050406030204" pitchFamily="18" charset="0"/>
                          </a:rPr>
                          <m:t>𝜋</m:t>
                        </m:r>
                      </m:sub>
                    </m:sSub>
                  </m:oMath>
                </a14:m>
                <a:endParaRPr lang="en-SE" sz="3200" dirty="0"/>
              </a:p>
            </p:txBody>
          </p:sp>
        </mc:Choice>
        <mc:Fallback xmlns="">
          <p:sp>
            <p:nvSpPr>
              <p:cNvPr id="2" name="Title 1">
                <a:extLst>
                  <a:ext uri="{FF2B5EF4-FFF2-40B4-BE49-F238E27FC236}">
                    <a16:creationId xmlns:a16="http://schemas.microsoft.com/office/drawing/2014/main" id="{0AFD657D-CED9-44A9-87B9-73C01B249108}"/>
                  </a:ext>
                </a:extLst>
              </p:cNvPr>
              <p:cNvSpPr>
                <a:spLocks noGrp="1" noRot="1" noChangeAspect="1" noMove="1" noResize="1" noEditPoints="1" noAdjustHandles="1" noChangeArrowheads="1" noChangeShapeType="1" noTextEdit="1"/>
              </p:cNvSpPr>
              <p:nvPr>
                <p:ph type="title"/>
              </p:nvPr>
            </p:nvSpPr>
            <p:spPr>
              <a:xfrm>
                <a:off x="152400" y="25257"/>
                <a:ext cx="8742218" cy="868362"/>
              </a:xfrm>
              <a:blipFill>
                <a:blip r:embed="rId2"/>
                <a:stretch>
                  <a:fillRect b="-629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3"/>
                <a:stretch>
                  <a:fillRect l="-483" t="-3432" b="-229"/>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4"/>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5"/>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lnSpcReduction="100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i="1" dirty="0">
                            <a:latin typeface="Cambria Math" panose="02040503050406030204" pitchFamily="18" charset="0"/>
                          </a:rPr>
                          <m:t>𝒘</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r>
                  <a:rPr lang="en-US" dirty="0"/>
                  <a:t> depends on </a:t>
                </a:r>
                <a14:m>
                  <m:oMath xmlns:m="http://schemas.openxmlformats.org/officeDocument/2006/math">
                    <m:r>
                      <a:rPr lang="en-US" b="1" i="1" dirty="0">
                        <a:latin typeface="Cambria Math" panose="02040503050406030204" pitchFamily="18" charset="0"/>
                      </a:rPr>
                      <m:t>𝒘</m:t>
                    </m:r>
                  </m:oMath>
                </a14:m>
                <a:r>
                  <a:rPr lang="en-US" dirty="0"/>
                  <a:t>. (non </a:t>
                </a:r>
                <a:r>
                  <a:rPr lang="en-US" dirty="0" err="1"/>
                  <a:t>i.i.d</a:t>
                </a:r>
                <a:r>
                  <a:rPr lang="en-US" dirty="0"/>
                  <a:t>)</a:t>
                </a:r>
              </a:p>
              <a:p>
                <a:r>
                  <a:rPr lang="en-US" dirty="0"/>
                  <a:t>c.f.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dirty="0">
                        <a:latin typeface="Cambria Math" panose="02040503050406030204" pitchFamily="18" charset="0"/>
                      </a:rPr>
                      <m:t>𝒘</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704" t="-2509" r="-2148"/>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xmlns="">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b="0" i="1" smtClean="0">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1" smtClean="0">
                                <a:latin typeface="Cambria Math" panose="02040503050406030204" pitchFamily="18" charset="0"/>
                              </a:rPr>
                              <m:t>𝒘</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r="-483"/>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i="1">
                            <a:latin typeface="Cambria Math" panose="02040503050406030204" pitchFamily="18" charset="0"/>
                          </a:rPr>
                          <m:t>𝒘</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i="1">
                        <a:latin typeface="Cambria Math" panose="02040503050406030204" pitchFamily="18" charset="0"/>
                      </a:rPr>
                      <m:t>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i="1">
                        <a:solidFill>
                          <a:schemeClr val="tx1"/>
                        </a:solidFill>
                        <a:latin typeface="Cambria Math" panose="02040503050406030204" pitchFamily="18" charset="0"/>
                      </a:rPr>
                      <m:t>𝒘</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𝒘</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459" r="-2933" b="-1991"/>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4138749"/>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17152" y="1446241"/>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𝒘</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i="1">
                            <a:solidFill>
                              <a:srgbClr val="C00000"/>
                            </a:solidFill>
                            <a:latin typeface="Cambria Math" panose="02040503050406030204" pitchFamily="18" charset="0"/>
                          </a:rPr>
                          <m:t>𝒘</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i="1">
                            <a:latin typeface="Cambria Math" panose="02040503050406030204" pitchFamily="18" charset="0"/>
                          </a:rPr>
                          <m:t>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6283</TotalTime>
  <Words>9429</Words>
  <Application>Microsoft Office PowerPoint</Application>
  <PresentationFormat>On-screen Show (4:3)</PresentationFormat>
  <Paragraphs>894</Paragraphs>
  <Slides>83</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CMMI10</vt:lpstr>
      <vt:lpstr>CMR10</vt:lpstr>
      <vt:lpstr>Palatino</vt:lpstr>
      <vt:lpstr>Arial</vt:lpstr>
      <vt:lpstr>Calibri</vt:lpstr>
      <vt:lpstr>Cambria Math</vt:lpstr>
      <vt:lpstr>Tahoma</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Recall: Definitions of Terms</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Exploration-Exploitation Dilemma</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Quiz on TD vs. MC</vt:lpstr>
      <vt:lpstr>Episode2 Pt1 (C,r,0,D,r,0,E)</vt:lpstr>
      <vt:lpstr>Episode2 Pt2 (E,l,0,D,l,0,C)</vt:lpstr>
      <vt:lpstr>Episode2 Pt3 (C,r,0,D,r,0,E)</vt:lpstr>
      <vt:lpstr>Episode2 Pt4 (E,r, 1,T)</vt:lpstr>
      <vt:lpstr>Episode2 Pt4 (E,r, 1,T)</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Example 6.6: Cliff Walking</vt:lpstr>
      <vt:lpstr>Model-Based RL</vt:lpstr>
      <vt:lpstr>Two Types of Models</vt:lpstr>
      <vt:lpstr>Random-Sample One-Step Tabular Q-Planning</vt:lpstr>
      <vt:lpstr>Dyna-Q: Integrated Planning, Acting, and Learning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vt:lpstr>
      <vt:lpstr>Stochastic Gradient Descent (SGD)</vt:lpstr>
      <vt:lpstr>Gradient Monte Carlo</vt:lpstr>
      <vt:lpstr>Semi-Gradient TD(0) for Estimating v ̂≈v_π</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364</cp:revision>
  <dcterms:created xsi:type="dcterms:W3CDTF">2020-05-13T19:01:03Z</dcterms:created>
  <dcterms:modified xsi:type="dcterms:W3CDTF">2021-12-28T17:04:46Z</dcterms:modified>
</cp:coreProperties>
</file>